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1" r:id="rId3"/>
    <p:sldMasterId id="2147483716" r:id="rId4"/>
  </p:sldMasterIdLst>
  <p:notesMasterIdLst>
    <p:notesMasterId r:id="rId16"/>
  </p:notesMasterIdLst>
  <p:sldIdLst>
    <p:sldId id="257" r:id="rId5"/>
    <p:sldId id="259" r:id="rId6"/>
    <p:sldId id="258" r:id="rId7"/>
    <p:sldId id="379" r:id="rId8"/>
    <p:sldId id="329" r:id="rId9"/>
    <p:sldId id="361" r:id="rId10"/>
    <p:sldId id="331" r:id="rId11"/>
    <p:sldId id="282" r:id="rId12"/>
    <p:sldId id="263" r:id="rId13"/>
    <p:sldId id="28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9F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7" d="100"/>
          <a:sy n="67" d="100"/>
        </p:scale>
        <p:origin x="85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93857-3B54-4117-83D6-931FD62EC9F6}"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9B417E-A71A-4FBF-A215-FFDFE66B6BB5}" type="slidenum">
              <a:rPr lang="en-US" smtClean="0"/>
              <a:t>‹#›</a:t>
            </a:fld>
            <a:endParaRPr lang="en-US"/>
          </a:p>
        </p:txBody>
      </p:sp>
    </p:spTree>
    <p:extLst>
      <p:ext uri="{BB962C8B-B14F-4D97-AF65-F5344CB8AC3E}">
        <p14:creationId xmlns:p14="http://schemas.microsoft.com/office/powerpoint/2010/main" val="1417010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707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6304E-FDE3-4B4F-A3B7-EBE87F3FA5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795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1/19/2021 8:40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23917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89710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53438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45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10268225" y="311037"/>
            <a:ext cx="1212963" cy="1212963"/>
          </a:xfrm>
          <a:prstGeom prst="rect">
            <a:avLst/>
          </a:prstGeom>
          <a:effectLst>
            <a:outerShdw blurRad="50800" dist="38100" dir="5400000" algn="t" rotWithShape="0">
              <a:prstClr val="black">
                <a:alpha val="40000"/>
              </a:prstClr>
            </a:outerShdw>
          </a:effectLst>
        </p:spPr>
      </p:pic>
      <p:sp>
        <p:nvSpPr>
          <p:cNvPr id="11" name="Picture Placeholder 12">
            <a:extLst>
              <a:ext uri="{FF2B5EF4-FFF2-40B4-BE49-F238E27FC236}">
                <a16:creationId xmlns:a16="http://schemas.microsoft.com/office/drawing/2014/main" id="{9636A1E1-C7BC-49C8-AF02-9D593CE9EF2A}"/>
              </a:ext>
            </a:extLst>
          </p:cNvPr>
          <p:cNvSpPr>
            <a:spLocks noGrp="1"/>
          </p:cNvSpPr>
          <p:nvPr>
            <p:ph type="pic" sz="quarter" idx="11"/>
          </p:nvPr>
        </p:nvSpPr>
        <p:spPr>
          <a:xfrm>
            <a:off x="3577447" y="4036490"/>
            <a:ext cx="2545716" cy="2409613"/>
          </a:xfrm>
          <a:prstGeom prst="ellipse">
            <a:avLst/>
          </a:prstGeom>
          <a:solidFill>
            <a:schemeClr val="bg2"/>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5781362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11606513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7645639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394624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651989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4423021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334761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30011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83366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041924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40772511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5135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980500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873306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277881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5054179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0369448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1208974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540493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2919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dirty="0"/>
              <a:t>Click icon to add picture</a:t>
            </a:r>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srcRect/>
          <a:stretch/>
        </p:blipFill>
        <p:spPr>
          <a:xfrm>
            <a:off x="10268225" y="311037"/>
            <a:ext cx="1212963" cy="1212963"/>
          </a:xfrm>
          <a:prstGeom prst="rect">
            <a:avLst/>
          </a:prstGeom>
          <a:effectLst>
            <a:outerShdw blurRad="50800" dist="38100" dir="5400000" algn="t" rotWithShape="0">
              <a:prstClr val="black">
                <a:alpha val="40000"/>
              </a:prstClr>
            </a:outerShdw>
          </a:effectLst>
        </p:spPr>
      </p:pic>
      <p:sp>
        <p:nvSpPr>
          <p:cNvPr id="11" name="Picture Placeholder 12">
            <a:extLst>
              <a:ext uri="{FF2B5EF4-FFF2-40B4-BE49-F238E27FC236}">
                <a16:creationId xmlns:a16="http://schemas.microsoft.com/office/drawing/2014/main" id="{9636A1E1-C7BC-49C8-AF02-9D593CE9EF2A}"/>
              </a:ext>
            </a:extLst>
          </p:cNvPr>
          <p:cNvSpPr>
            <a:spLocks noGrp="1"/>
          </p:cNvSpPr>
          <p:nvPr>
            <p:ph type="pic" sz="quarter" idx="11"/>
          </p:nvPr>
        </p:nvSpPr>
        <p:spPr>
          <a:xfrm>
            <a:off x="3577447" y="4036490"/>
            <a:ext cx="2545716" cy="2409613"/>
          </a:xfrm>
          <a:prstGeom prst="ellipse">
            <a:avLst/>
          </a:prstGeom>
          <a:solidFill>
            <a:schemeClr val="bg2"/>
          </a:solidFill>
        </p:spPr>
        <p:txBody>
          <a:bodyPr anchor="ctr"/>
          <a:lstStyle>
            <a:lvl1pPr marL="0" indent="0" algn="ctr">
              <a:buNone/>
              <a:defRPr/>
            </a:lvl1pPr>
          </a:lstStyle>
          <a:p>
            <a:r>
              <a:rPr lang="en-US" noProof="0" dirty="0"/>
              <a:t>Click icon to add picture</a:t>
            </a:r>
          </a:p>
        </p:txBody>
      </p:sp>
    </p:spTree>
    <p:extLst>
      <p:ext uri="{BB962C8B-B14F-4D97-AF65-F5344CB8AC3E}">
        <p14:creationId xmlns:p14="http://schemas.microsoft.com/office/powerpoint/2010/main" val="24684727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18608646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9030619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2665928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42830605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88060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37922490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17339062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423058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11779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26717807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22332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415385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5645173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79916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41519502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1896761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955873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1567082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713259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9804032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Click to 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0154585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23519313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7619518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3763726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4749864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32017898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09679233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6957777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6265165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306777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0183803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7678385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1753846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881083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9728482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26143393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srgbClr val="585858"/>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585858"/>
              </a:solidFill>
              <a:effectLst/>
              <a:uLnTx/>
              <a:uFillTx/>
              <a:latin typeface="Segoe UI Light"/>
              <a:ea typeface="+mn-ea"/>
              <a:cs typeface="+mn-cs"/>
            </a:endParaRPr>
          </a:p>
        </p:txBody>
      </p:sp>
    </p:spTree>
    <p:extLst>
      <p:ext uri="{BB962C8B-B14F-4D97-AF65-F5344CB8AC3E}">
        <p14:creationId xmlns:p14="http://schemas.microsoft.com/office/powerpoint/2010/main" val="39211999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5665827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prstClr val="white"/>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72477448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8315391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000000">
                  <a:tint val="75000"/>
                </a:srgbClr>
              </a:solidFill>
              <a:effectLst/>
              <a:uLnTx/>
              <a:uFillTx/>
              <a:latin typeface="Segoe UI Light"/>
              <a:ea typeface="+mn-ea"/>
              <a:cs typeface="+mn-cs"/>
            </a:endParaRPr>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147833114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29534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AE1514C-5E56-4738-A1FF-4B1CFD2A3E36}" type="slidenum">
              <a:rPr kumimoji="0" lang="en-US" sz="1100" b="0" i="0" u="none" strike="noStrike" kern="1200" cap="none" spc="0" normalizeH="0" baseline="0" noProof="0" smtClean="0">
                <a:ln>
                  <a:noFill/>
                </a:ln>
                <a:solidFill>
                  <a:prstClr val="white"/>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prstClr val="white"/>
              </a:solidFill>
              <a:effectLst/>
              <a:uLnTx/>
              <a:uFillTx/>
              <a:latin typeface="Segoe UI Light"/>
              <a:ea typeface="+mn-ea"/>
              <a:cs typeface="+mn-cs"/>
            </a:endParaRP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97E989-D798-4C62-8E93-3D2D613C2488}" type="slidenum">
              <a:rPr kumimoji="0" lang="en-US" sz="1200" b="0" i="0" u="none" strike="noStrike" kern="1200" cap="none" spc="0" normalizeH="0" baseline="0" noProof="0" smtClean="0">
                <a:ln>
                  <a:noFill/>
                </a:ln>
                <a:solidFill>
                  <a:prstClr val="white"/>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1221104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7262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1/19/2021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65665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4.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1/19/2021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633368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1/19/2021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192445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1/19/2021</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69987250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0DA1498-92C7-4E4B-8045-C9195F453964}" type="datetimeFigureOut">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1/19/2021</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6FEDF93-2BFD-41CA-ABC7-B039102F3792}" type="slidenum">
              <a:rPr kumimoji="0" lang="en-US" sz="1200" b="0" i="0" u="none" strike="noStrike" kern="1200" cap="none" spc="0" normalizeH="0" baseline="0" noProof="0" smtClean="0">
                <a:ln>
                  <a:noFill/>
                </a:ln>
                <a:solidFill>
                  <a:srgbClr val="000000">
                    <a:tint val="75000"/>
                  </a:srgb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000000">
                  <a:tint val="75000"/>
                </a:srgbClr>
              </a:solidFill>
              <a:effectLst/>
              <a:uLnTx/>
              <a:uFillTx/>
              <a:latin typeface="Segoe UI Light"/>
              <a:ea typeface="+mn-ea"/>
              <a:cs typeface="+mn-cs"/>
            </a:endParaRPr>
          </a:p>
        </p:txBody>
      </p:sp>
    </p:spTree>
    <p:extLst>
      <p:ext uri="{BB962C8B-B14F-4D97-AF65-F5344CB8AC3E}">
        <p14:creationId xmlns:p14="http://schemas.microsoft.com/office/powerpoint/2010/main" val="12543581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_rels/slide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3.jpg"/><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53.xml"/><Relationship Id="rId5" Type="http://schemas.openxmlformats.org/officeDocument/2006/relationships/image" Target="../media/image23.jpe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5">
              <a:lumMod val="7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3429000"/>
            <a:ext cx="9144000" cy="3102388"/>
          </a:xfrm>
        </p:spPr>
        <p:txBody>
          <a:bodyPr lIns="0" tIns="0" rIns="0" bIns="0" anchor="t">
            <a:spAutoFit/>
          </a:bodyPr>
          <a:lstStyle/>
          <a:p>
            <a:r>
              <a:rPr lang="en-US" b="1" dirty="0" err="1">
                <a:solidFill>
                  <a:schemeClr val="bg1"/>
                </a:solidFill>
              </a:rPr>
              <a:t>Lazy_Pandas</a:t>
            </a:r>
            <a:br>
              <a:rPr lang="en-US" dirty="0">
                <a:solidFill>
                  <a:schemeClr val="bg1"/>
                </a:solidFill>
              </a:rPr>
            </a:br>
            <a:r>
              <a:rPr lang="en-US" sz="4000" dirty="0" err="1">
                <a:solidFill>
                  <a:schemeClr val="accent4"/>
                </a:solidFill>
              </a:rPr>
              <a:t>Toyathon</a:t>
            </a:r>
            <a:r>
              <a:rPr lang="en-US" sz="4000" dirty="0">
                <a:solidFill>
                  <a:schemeClr val="accent4"/>
                </a:solidFill>
              </a:rPr>
              <a:t> Challenge Presentation</a:t>
            </a:r>
            <a:br>
              <a:rPr lang="en-US" sz="4000" dirty="0">
                <a:solidFill>
                  <a:schemeClr val="accent4"/>
                </a:solidFill>
              </a:rPr>
            </a:br>
            <a:r>
              <a:rPr lang="en-US" sz="3600" dirty="0">
                <a:solidFill>
                  <a:schemeClr val="accent4"/>
                </a:solidFill>
              </a:rPr>
              <a:t>“</a:t>
            </a:r>
            <a:r>
              <a:rPr lang="en-US" sz="3600" dirty="0">
                <a:solidFill>
                  <a:schemeClr val="bg1"/>
                </a:solidFill>
                <a:latin typeface="Arial Rounded MT Bold" panose="020F0704030504030204" pitchFamily="34" charset="0"/>
              </a:rPr>
              <a:t>Flight Tracker</a:t>
            </a:r>
            <a:r>
              <a:rPr lang="en-US" sz="3600" dirty="0">
                <a:solidFill>
                  <a:srgbClr val="F59F26"/>
                </a:solidFill>
              </a:rPr>
              <a:t>”</a:t>
            </a:r>
            <a:br>
              <a:rPr lang="en-US" sz="3600" dirty="0">
                <a:solidFill>
                  <a:schemeClr val="accent4"/>
                </a:solidFill>
              </a:rPr>
            </a:br>
            <a:r>
              <a:rPr lang="en-US" sz="2800" dirty="0">
                <a:solidFill>
                  <a:schemeClr val="bg1"/>
                </a:solidFill>
              </a:rPr>
              <a:t>by</a:t>
            </a:r>
            <a:br>
              <a:rPr lang="en-US" sz="2800" dirty="0">
                <a:solidFill>
                  <a:schemeClr val="bg1"/>
                </a:solidFill>
                <a:latin typeface="Raleway SemiBold" panose="020B0703030101060003" pitchFamily="34" charset="0"/>
              </a:rPr>
            </a:br>
            <a:r>
              <a:rPr lang="en-US" sz="2800" dirty="0" err="1">
                <a:solidFill>
                  <a:schemeClr val="bg1"/>
                </a:solidFill>
                <a:latin typeface="Raleway SemiBold" panose="020B0703030101060003" pitchFamily="34" charset="0"/>
              </a:rPr>
              <a:t>Suhesna</a:t>
            </a:r>
            <a:r>
              <a:rPr lang="en-US" sz="2800" dirty="0">
                <a:solidFill>
                  <a:schemeClr val="bg1"/>
                </a:solidFill>
                <a:latin typeface="Raleway SemiBold" panose="020B0703030101060003" pitchFamily="34" charset="0"/>
              </a:rPr>
              <a:t> </a:t>
            </a:r>
            <a:r>
              <a:rPr lang="en-US" sz="2800" dirty="0" err="1">
                <a:solidFill>
                  <a:schemeClr val="bg1"/>
                </a:solidFill>
                <a:latin typeface="Raleway SemiBold" panose="020B0703030101060003" pitchFamily="34" charset="0"/>
              </a:rPr>
              <a:t>Basu</a:t>
            </a:r>
            <a:r>
              <a:rPr lang="en-US" sz="2800" dirty="0">
                <a:solidFill>
                  <a:schemeClr val="bg1"/>
                </a:solidFill>
                <a:latin typeface="Raleway SemiBold" panose="020B0703030101060003" pitchFamily="34" charset="0"/>
              </a:rPr>
              <a:t> &amp;</a:t>
            </a:r>
            <a:br>
              <a:rPr lang="en-US" sz="2800" dirty="0">
                <a:solidFill>
                  <a:schemeClr val="bg1"/>
                </a:solidFill>
                <a:latin typeface="Raleway SemiBold" panose="020B0703030101060003" pitchFamily="34" charset="0"/>
              </a:rPr>
            </a:br>
            <a:r>
              <a:rPr lang="en-US" sz="2800" dirty="0">
                <a:solidFill>
                  <a:schemeClr val="bg1"/>
                </a:solidFill>
                <a:latin typeface="Raleway SemiBold" panose="020B0703030101060003" pitchFamily="34" charset="0"/>
              </a:rPr>
              <a:t>Rahul Kumar Prajapati</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2777932"/>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0" indent="0">
              <a:buNone/>
            </a:pPr>
            <a:r>
              <a:rPr lang="en-US" dirty="0"/>
              <a:t>The game is low cost and uses toys present in every home.</a:t>
            </a:r>
          </a:p>
        </p:txBody>
      </p:sp>
      <p:sp>
        <p:nvSpPr>
          <p:cNvPr id="3" name="Slide Number Placeholder 2"/>
          <p:cNvSpPr>
            <a:spLocks noGrp="1"/>
          </p:cNvSpPr>
          <p:nvPr>
            <p:ph type="sldNum" sz="quarter" idx="12"/>
          </p:nvPr>
        </p:nvSpPr>
        <p:spPr/>
        <p:txBody>
          <a:bodyPr/>
          <a:lstStyle/>
          <a:p>
            <a:fld id="{5AE1514C-5E56-4738-A1FF-4B1CFD2A3E36}" type="slidenum">
              <a:rPr lang="en-US" smtClean="0"/>
              <a:pPr/>
              <a:t>10</a:t>
            </a:fld>
            <a:endParaRPr lang="en-US"/>
          </a:p>
        </p:txBody>
      </p:sp>
      <p:sp>
        <p:nvSpPr>
          <p:cNvPr id="7" name="Content Placeholder 6"/>
          <p:cNvSpPr>
            <a:spLocks noGrp="1"/>
          </p:cNvSpPr>
          <p:nvPr>
            <p:ph idx="14"/>
          </p:nvPr>
        </p:nvSpPr>
        <p:spPr/>
        <p:txBody>
          <a:bodyPr>
            <a:normAutofit fontScale="92500"/>
          </a:bodyPr>
          <a:lstStyle/>
          <a:p>
            <a:pPr marL="0" indent="0">
              <a:buNone/>
            </a:pPr>
            <a:r>
              <a:rPr lang="en-US" dirty="0"/>
              <a:t>It involves physical movements and so is more beneficial to children rather than normal games.</a:t>
            </a:r>
          </a:p>
        </p:txBody>
      </p:sp>
      <p:sp>
        <p:nvSpPr>
          <p:cNvPr id="8" name="Content Placeholder 7"/>
          <p:cNvSpPr>
            <a:spLocks noGrp="1"/>
          </p:cNvSpPr>
          <p:nvPr>
            <p:ph idx="15"/>
          </p:nvPr>
        </p:nvSpPr>
        <p:spPr/>
        <p:txBody>
          <a:bodyPr/>
          <a:lstStyle/>
          <a:p>
            <a:pPr marL="0" indent="0">
              <a:buNone/>
            </a:pPr>
            <a:r>
              <a:rPr lang="en-US" dirty="0"/>
              <a:t>The game is open to imagination.</a:t>
            </a:r>
          </a:p>
          <a:p>
            <a:endParaRPr lang="en-US" dirty="0"/>
          </a:p>
        </p:txBody>
      </p:sp>
      <p:sp>
        <p:nvSpPr>
          <p:cNvPr id="9" name="Content Placeholder 8"/>
          <p:cNvSpPr>
            <a:spLocks noGrp="1"/>
          </p:cNvSpPr>
          <p:nvPr>
            <p:ph idx="16"/>
          </p:nvPr>
        </p:nvSpPr>
        <p:spPr/>
        <p:txBody>
          <a:bodyPr/>
          <a:lstStyle/>
          <a:p>
            <a:pPr marL="0" indent="0">
              <a:buNone/>
            </a:pPr>
            <a:r>
              <a:rPr lang="en-US" dirty="0"/>
              <a:t>The tools and the script can be further packed in either a website or app container for easy distribution. </a:t>
            </a:r>
          </a:p>
          <a:p>
            <a:endParaRPr lang="en-US" dirty="0"/>
          </a:p>
        </p:txBody>
      </p:sp>
      <p:sp>
        <p:nvSpPr>
          <p:cNvPr id="33" name="Content Placeholder 32"/>
          <p:cNvSpPr>
            <a:spLocks noGrp="1"/>
          </p:cNvSpPr>
          <p:nvPr>
            <p:ph idx="17"/>
          </p:nvPr>
        </p:nvSpPr>
        <p:spPr/>
        <p:txBody>
          <a:bodyPr/>
          <a:lstStyle/>
          <a:p>
            <a:pPr marL="0" indent="0">
              <a:buNone/>
            </a:pPr>
            <a:r>
              <a:rPr lang="en-US" dirty="0"/>
              <a:t>The game itself can serve as a framework to design and develop more AR games on top of it.</a:t>
            </a:r>
          </a:p>
        </p:txBody>
      </p:sp>
      <p:sp>
        <p:nvSpPr>
          <p:cNvPr id="5" name="Text Placeholder 4"/>
          <p:cNvSpPr>
            <a:spLocks noGrp="1"/>
          </p:cNvSpPr>
          <p:nvPr>
            <p:ph type="body" sz="quarter" idx="13"/>
          </p:nvPr>
        </p:nvSpPr>
        <p:spPr/>
        <p:txBody>
          <a:bodyPr>
            <a:normAutofit/>
          </a:bodyPr>
          <a:lstStyle/>
          <a:p>
            <a:r>
              <a:rPr lang="en-US" dirty="0"/>
              <a:t>Advantages of Flight Tracker</a:t>
            </a:r>
          </a:p>
        </p:txBody>
      </p:sp>
      <p:sp>
        <p:nvSpPr>
          <p:cNvPr id="47" name="Content Placeholder 46"/>
          <p:cNvSpPr>
            <a:spLocks noGrp="1"/>
          </p:cNvSpPr>
          <p:nvPr>
            <p:ph idx="18"/>
          </p:nvPr>
        </p:nvSpPr>
        <p:spPr/>
        <p:txBody>
          <a:bodyPr/>
          <a:lstStyle/>
          <a:p>
            <a:pPr indent="0">
              <a:buNone/>
            </a:pPr>
            <a:r>
              <a:rPr lang="en-US" dirty="0"/>
              <a:t>1</a:t>
            </a:r>
          </a:p>
        </p:txBody>
      </p:sp>
      <p:sp>
        <p:nvSpPr>
          <p:cNvPr id="48" name="Content Placeholder 47"/>
          <p:cNvSpPr>
            <a:spLocks noGrp="1"/>
          </p:cNvSpPr>
          <p:nvPr>
            <p:ph idx="19"/>
          </p:nvPr>
        </p:nvSpPr>
        <p:spPr/>
        <p:txBody>
          <a:bodyPr/>
          <a:lstStyle/>
          <a:p>
            <a:pPr marL="0" indent="0">
              <a:buNone/>
            </a:pPr>
            <a:r>
              <a:rPr lang="en-US" dirty="0"/>
              <a:t>2</a:t>
            </a:r>
          </a:p>
        </p:txBody>
      </p:sp>
      <p:sp>
        <p:nvSpPr>
          <p:cNvPr id="49" name="Content Placeholder 48"/>
          <p:cNvSpPr>
            <a:spLocks noGrp="1"/>
          </p:cNvSpPr>
          <p:nvPr>
            <p:ph idx="20"/>
          </p:nvPr>
        </p:nvSpPr>
        <p:spPr/>
        <p:txBody>
          <a:bodyPr/>
          <a:lstStyle/>
          <a:p>
            <a:pPr marL="0" indent="0">
              <a:buNone/>
            </a:pPr>
            <a:r>
              <a:rPr lang="en-US" dirty="0"/>
              <a:t>3</a:t>
            </a:r>
          </a:p>
        </p:txBody>
      </p:sp>
      <p:sp>
        <p:nvSpPr>
          <p:cNvPr id="50" name="Content Placeholder 49"/>
          <p:cNvSpPr>
            <a:spLocks noGrp="1"/>
          </p:cNvSpPr>
          <p:nvPr>
            <p:ph idx="21"/>
          </p:nvPr>
        </p:nvSpPr>
        <p:spPr/>
        <p:txBody>
          <a:bodyPr/>
          <a:lstStyle/>
          <a:p>
            <a:pPr marL="0" indent="0">
              <a:buNone/>
            </a:pPr>
            <a:r>
              <a:rPr lang="en-US" dirty="0"/>
              <a:t>4</a:t>
            </a:r>
          </a:p>
        </p:txBody>
      </p:sp>
      <p:sp>
        <p:nvSpPr>
          <p:cNvPr id="51" name="Content Placeholder 50"/>
          <p:cNvSpPr>
            <a:spLocks noGrp="1"/>
          </p:cNvSpPr>
          <p:nvPr>
            <p:ph idx="22"/>
          </p:nvPr>
        </p:nvSpPr>
        <p:spPr/>
        <p:txBody>
          <a:bodyPr/>
          <a:lstStyle/>
          <a:p>
            <a:pPr marL="0" indent="0">
              <a:buNone/>
            </a:pPr>
            <a:r>
              <a:rPr lang="en-US" dirty="0"/>
              <a:t>5</a:t>
            </a:r>
          </a:p>
        </p:txBody>
      </p:sp>
    </p:spTree>
    <p:extLst>
      <p:ext uri="{BB962C8B-B14F-4D97-AF65-F5344CB8AC3E}">
        <p14:creationId xmlns:p14="http://schemas.microsoft.com/office/powerpoint/2010/main" val="21612569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5">
              <a:lumMod val="75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2" name="Rectangle 1">
            <a:extLst>
              <a:ext uri="{FF2B5EF4-FFF2-40B4-BE49-F238E27FC236}">
                <a16:creationId xmlns:a16="http://schemas.microsoft.com/office/drawing/2014/main" id="{BE1E4AE9-41AD-4F9F-8777-610463D49182}"/>
              </a:ext>
            </a:extLst>
          </p:cNvPr>
          <p:cNvSpPr/>
          <p:nvPr/>
        </p:nvSpPr>
        <p:spPr>
          <a:xfrm>
            <a:off x="4143375" y="5499939"/>
            <a:ext cx="4050811" cy="95410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Arial Rounded MT Bold" panose="020F0704030504030204" pitchFamily="34" charset="0"/>
              </a:rPr>
              <a:t>Lazy_Pandas</a:t>
            </a:r>
            <a:endParaRPr kumimoji="0" lang="en-US" sz="2800" b="1" i="0" u="none" strike="noStrike" kern="1200" cap="none" spc="0" normalizeH="0" baseline="0" noProof="0" dirty="0">
              <a:ln>
                <a:noFill/>
              </a:ln>
              <a:solidFill>
                <a:prstClr val="white"/>
              </a:solidFill>
              <a:effectLst/>
              <a:uLnTx/>
              <a:uFillTx/>
              <a:latin typeface="Arial Rounded MT Bold" panose="020F07040305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FFC000"/>
                </a:solidFill>
                <a:latin typeface="Arial Rounded MT Bold" panose="020F0704030504030204" pitchFamily="34" charset="0"/>
              </a:rPr>
              <a:t>“Flight Tracker”</a:t>
            </a:r>
            <a:endParaRPr kumimoji="0" lang="en-US" sz="2800" b="0" i="0" u="none" strike="noStrike" kern="1200" cap="none" spc="0" normalizeH="0" baseline="0" noProof="0" dirty="0">
              <a:ln>
                <a:noFill/>
              </a:ln>
              <a:solidFill>
                <a:srgbClr val="FFC000"/>
              </a:solidFill>
              <a:effectLst/>
              <a:uLnTx/>
              <a:uFillTx/>
              <a:latin typeface="Arial Rounded MT Bold" panose="020F0704030504030204" pitchFamily="34" charset="0"/>
            </a:endParaRPr>
          </a:p>
        </p:txBody>
      </p:sp>
    </p:spTree>
    <p:extLst>
      <p:ext uri="{BB962C8B-B14F-4D97-AF65-F5344CB8AC3E}">
        <p14:creationId xmlns:p14="http://schemas.microsoft.com/office/powerpoint/2010/main" val="275175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096E025F-D856-43FF-8BBB-8E1AD7794F77}"/>
              </a:ext>
            </a:extLst>
          </p:cNvPr>
          <p:cNvSpPr txBox="1">
            <a:spLocks/>
          </p:cNvSpPr>
          <p:nvPr/>
        </p:nvSpPr>
        <p:spPr>
          <a:xfrm>
            <a:off x="6527086" y="3907939"/>
            <a:ext cx="5247083" cy="2099726"/>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900" dirty="0">
                <a:solidFill>
                  <a:srgbClr val="DDDDDD"/>
                </a:solidFill>
                <a:latin typeface="Bahnschrift SemiLight" panose="020B0502040204020203" pitchFamily="34" charset="0"/>
              </a:rPr>
              <a:t>Being a Full Stack Developer and an avid Python programmer my contributions include helping with the idea implementation and suggesting the future scope for our  Flight Path project.</a:t>
            </a:r>
            <a:endParaRPr kumimoji="0" lang="en-US" sz="1900" b="0" i="0" u="none" strike="noStrike" kern="1200" cap="none" spc="0" normalizeH="0" baseline="0" noProof="0" dirty="0">
              <a:ln>
                <a:noFill/>
              </a:ln>
              <a:solidFill>
                <a:srgbClr val="DDDDDD"/>
              </a:solidFill>
              <a:effectLst/>
              <a:uLnTx/>
              <a:uFillTx/>
              <a:latin typeface="Bahnschrift SemiLight" panose="020B0502040204020203" pitchFamily="34" charset="0"/>
              <a:ea typeface="+mn-ea"/>
              <a:cs typeface="+mn-cs"/>
            </a:endParaRPr>
          </a:p>
        </p:txBody>
      </p:sp>
      <p:sp>
        <p:nvSpPr>
          <p:cNvPr id="12" name="TextBox 11">
            <a:extLst>
              <a:ext uri="{FF2B5EF4-FFF2-40B4-BE49-F238E27FC236}">
                <a16:creationId xmlns:a16="http://schemas.microsoft.com/office/drawing/2014/main" id="{19CEB2A4-0DF3-42CA-9A38-8D4260EB8DDF}"/>
              </a:ext>
            </a:extLst>
          </p:cNvPr>
          <p:cNvSpPr txBox="1"/>
          <p:nvPr/>
        </p:nvSpPr>
        <p:spPr>
          <a:xfrm>
            <a:off x="6527086" y="3562006"/>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rgbClr val="00AAE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E5E5E">
                  <a:lumMod val="50000"/>
                </a:srgbClr>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EA6BBFB4-AB58-4951-8FE9-108C89ED45C8}"/>
              </a:ext>
            </a:extLst>
          </p:cNvPr>
          <p:cNvSpPr txBox="1"/>
          <p:nvPr/>
        </p:nvSpPr>
        <p:spPr>
          <a:xfrm rot="10800000">
            <a:off x="9425549" y="5588787"/>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rgbClr val="00AAE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E5E5E">
                  <a:lumMod val="50000"/>
                </a:srgbClr>
              </a:solidFill>
              <a:effectLst/>
              <a:uLnTx/>
              <a:uFillTx/>
              <a:latin typeface="Calibri"/>
              <a:ea typeface="+mn-ea"/>
              <a:cs typeface="+mn-cs"/>
            </a:endParaRPr>
          </a:p>
        </p:txBody>
      </p:sp>
      <p:pic>
        <p:nvPicPr>
          <p:cNvPr id="18" name="Picture Placeholder 17">
            <a:extLst>
              <a:ext uri="{FF2B5EF4-FFF2-40B4-BE49-F238E27FC236}">
                <a16:creationId xmlns:a16="http://schemas.microsoft.com/office/drawing/2014/main" id="{7473E009-D20E-46D4-A5F2-2F6417370E6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38555" t="26365" r="26039" b="20583"/>
          <a:stretch/>
        </p:blipFill>
        <p:spPr>
          <a:xfrm>
            <a:off x="2141467" y="2022431"/>
            <a:ext cx="2149287" cy="21492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2" name="Picture 21">
            <a:extLst>
              <a:ext uri="{FF2B5EF4-FFF2-40B4-BE49-F238E27FC236}">
                <a16:creationId xmlns:a16="http://schemas.microsoft.com/office/drawing/2014/main" id="{EF204D28-251F-498C-A8FA-6ABE47EFC9F8}"/>
              </a:ext>
            </a:extLst>
          </p:cNvPr>
          <p:cNvPicPr>
            <a:picLocks noChangeAspect="1"/>
          </p:cNvPicPr>
          <p:nvPr/>
        </p:nvPicPr>
        <p:blipFill>
          <a:blip r:embed="rId4"/>
          <a:stretch>
            <a:fillRect/>
          </a:stretch>
        </p:blipFill>
        <p:spPr>
          <a:xfrm>
            <a:off x="3931815" y="2670680"/>
            <a:ext cx="1620443" cy="1620443"/>
          </a:xfrm>
          <a:prstGeom prst="ellipse">
            <a:avLst/>
          </a:prstGeom>
          <a:ln w="63500" cap="rnd">
            <a:solidFill>
              <a:schemeClr val="bg1">
                <a:lumMod val="95000"/>
              </a:schemeClr>
            </a:solidFill>
          </a:ln>
          <a:effectLst>
            <a:outerShdw blurRad="50800" dist="381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4" name="Text Placeholder 17">
            <a:extLst>
              <a:ext uri="{FF2B5EF4-FFF2-40B4-BE49-F238E27FC236}">
                <a16:creationId xmlns:a16="http://schemas.microsoft.com/office/drawing/2014/main" id="{357DAAEC-BAB3-4B0B-9803-8BBE636146E0}"/>
              </a:ext>
            </a:extLst>
          </p:cNvPr>
          <p:cNvSpPr txBox="1">
            <a:spLocks/>
          </p:cNvSpPr>
          <p:nvPr/>
        </p:nvSpPr>
        <p:spPr>
          <a:xfrm>
            <a:off x="5124601" y="423333"/>
            <a:ext cx="5247083" cy="1071194"/>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rPr>
              <a:t>Asansol Engineering College</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500" b="0" i="0" u="none" strike="noStrike" kern="1200" cap="none" spc="0" normalizeH="0" baseline="0" noProof="0" dirty="0">
              <a:ln>
                <a:noFill/>
              </a:ln>
              <a:solidFill>
                <a:srgbClr val="DDDDDD"/>
              </a:solidFill>
              <a:effectLst/>
              <a:uLnTx/>
              <a:uFillTx/>
              <a:latin typeface="Raleway Medium" panose="020B0603030101060003" pitchFamily="34" charset="0"/>
              <a:ea typeface="+mn-ea"/>
              <a:cs typeface="+mn-cs"/>
            </a:endParaRP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rPr>
              <a:t>Vivekananda Sarani, Opp. Jubilee Petrol Pump </a:t>
            </a:r>
            <a:r>
              <a:rPr kumimoji="0" lang="de-DE" sz="1600" b="0"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rPr>
              <a:t>Kanyapur, Asansol, West Bengal 713305</a:t>
            </a:r>
            <a:endParaRPr kumimoji="0" lang="en-US" sz="1600" b="0"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endParaRPr>
          </a:p>
        </p:txBody>
      </p:sp>
      <p:pic>
        <p:nvPicPr>
          <p:cNvPr id="26" name="Picture 25">
            <a:extLst>
              <a:ext uri="{FF2B5EF4-FFF2-40B4-BE49-F238E27FC236}">
                <a16:creationId xmlns:a16="http://schemas.microsoft.com/office/drawing/2014/main" id="{92165870-0C8D-43E6-B7E9-EF68A853024B}"/>
              </a:ext>
            </a:extLst>
          </p:cNvPr>
          <p:cNvPicPr>
            <a:picLocks noChangeAspect="1"/>
          </p:cNvPicPr>
          <p:nvPr/>
        </p:nvPicPr>
        <p:blipFill>
          <a:blip r:embed="rId5"/>
          <a:srcRect/>
          <a:stretch/>
        </p:blipFill>
        <p:spPr>
          <a:xfrm>
            <a:off x="3931815" y="260811"/>
            <a:ext cx="1261503" cy="1233716"/>
          </a:xfrm>
          <a:prstGeom prst="rect">
            <a:avLst/>
          </a:prstGeom>
          <a:ln>
            <a:noFill/>
          </a:ln>
          <a:effectLst>
            <a:outerShdw blurRad="292100" dist="139700" dir="2700000" algn="tl" rotWithShape="0">
              <a:srgbClr val="333333">
                <a:alpha val="65000"/>
              </a:srgbClr>
            </a:outerShdw>
          </a:effectLst>
        </p:spPr>
      </p:pic>
      <p:sp>
        <p:nvSpPr>
          <p:cNvPr id="28" name="Text Placeholder 17">
            <a:extLst>
              <a:ext uri="{FF2B5EF4-FFF2-40B4-BE49-F238E27FC236}">
                <a16:creationId xmlns:a16="http://schemas.microsoft.com/office/drawing/2014/main" id="{19FFB9A7-252B-4397-8ACD-060E339ED689}"/>
              </a:ext>
            </a:extLst>
          </p:cNvPr>
          <p:cNvSpPr txBox="1">
            <a:spLocks/>
          </p:cNvSpPr>
          <p:nvPr/>
        </p:nvSpPr>
        <p:spPr>
          <a:xfrm>
            <a:off x="4609911" y="1518530"/>
            <a:ext cx="7704089" cy="1304527"/>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Montserrat Medium" panose="00000600000000000000" pitchFamily="50" charset="0"/>
                <a:ea typeface="+mn-ea"/>
                <a:cs typeface="+mn-cs"/>
              </a:rPr>
              <a:t>Department of </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300" b="0" i="0" u="none" strike="noStrike" kern="1200" cap="none" spc="0" normalizeH="0" baseline="0" noProof="0" dirty="0">
                <a:ln>
                  <a:noFill/>
                </a:ln>
                <a:solidFill>
                  <a:srgbClr val="A6B727">
                    <a:lumMod val="60000"/>
                    <a:lumOff val="40000"/>
                  </a:srgbClr>
                </a:solidFill>
                <a:effectLst/>
                <a:uLnTx/>
                <a:uFillTx/>
                <a:latin typeface="Montserrat Alternates ExtraBold" panose="00000900000000000000" pitchFamily="50" charset="0"/>
                <a:ea typeface="+mn-ea"/>
                <a:cs typeface="+mn-cs"/>
              </a:rPr>
              <a:t>Electronics &amp; Communication Engineering</a:t>
            </a:r>
          </a:p>
        </p:txBody>
      </p:sp>
      <p:sp>
        <p:nvSpPr>
          <p:cNvPr id="30" name="Text Placeholder 17">
            <a:extLst>
              <a:ext uri="{FF2B5EF4-FFF2-40B4-BE49-F238E27FC236}">
                <a16:creationId xmlns:a16="http://schemas.microsoft.com/office/drawing/2014/main" id="{B902801C-2A2B-49E6-9754-0BF8B11DBB07}"/>
              </a:ext>
            </a:extLst>
          </p:cNvPr>
          <p:cNvSpPr txBox="1">
            <a:spLocks/>
          </p:cNvSpPr>
          <p:nvPr/>
        </p:nvSpPr>
        <p:spPr>
          <a:xfrm>
            <a:off x="2118494" y="4435499"/>
            <a:ext cx="5247083" cy="2020512"/>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err="1">
                <a:ln>
                  <a:noFill/>
                </a:ln>
                <a:solidFill>
                  <a:srgbClr val="DDDDDD"/>
                </a:solidFill>
                <a:effectLst/>
                <a:uLnTx/>
                <a:uFillTx/>
                <a:latin typeface="Montserrat SemiBold" panose="00000700000000000000" pitchFamily="50" charset="0"/>
                <a:ea typeface="+mn-ea"/>
                <a:cs typeface="+mn-cs"/>
              </a:rPr>
              <a:t>Suhesna</a:t>
            </a:r>
            <a:r>
              <a:rPr kumimoji="0" lang="en-US" sz="1900" b="0" i="0" u="none" strike="noStrike" kern="1200" cap="none" spc="0" normalizeH="0" baseline="0" noProof="0" dirty="0">
                <a:ln>
                  <a:noFill/>
                </a:ln>
                <a:solidFill>
                  <a:srgbClr val="DDDDDD"/>
                </a:solidFill>
                <a:effectLst/>
                <a:uLnTx/>
                <a:uFillTx/>
                <a:latin typeface="Montserrat SemiBold" panose="00000700000000000000" pitchFamily="50" charset="0"/>
                <a:ea typeface="+mn-ea"/>
                <a:cs typeface="+mn-cs"/>
              </a:rPr>
              <a:t> </a:t>
            </a:r>
            <a:r>
              <a:rPr kumimoji="0" lang="en-US" sz="1900" b="0" i="0" u="none" strike="noStrike" kern="1200" cap="none" spc="0" normalizeH="0" baseline="0" noProof="0" dirty="0" err="1">
                <a:ln>
                  <a:noFill/>
                </a:ln>
                <a:solidFill>
                  <a:srgbClr val="DDDDDD"/>
                </a:solidFill>
                <a:effectLst/>
                <a:uLnTx/>
                <a:uFillTx/>
                <a:latin typeface="Montserrat SemiBold" panose="00000700000000000000" pitchFamily="50" charset="0"/>
                <a:ea typeface="+mn-ea"/>
                <a:cs typeface="+mn-cs"/>
              </a:rPr>
              <a:t>Basu</a:t>
            </a:r>
            <a:endParaRPr kumimoji="0" lang="en-US" sz="1900" b="0" i="0" u="none" strike="noStrike" kern="1200" cap="none" spc="0" normalizeH="0" baseline="0" noProof="0" dirty="0">
              <a:ln>
                <a:noFill/>
              </a:ln>
              <a:solidFill>
                <a:srgbClr val="DDDDDD"/>
              </a:solidFill>
              <a:effectLst/>
              <a:uLnTx/>
              <a:uFillTx/>
              <a:latin typeface="Montserrat SemiBold" panose="00000700000000000000" pitchFamily="50" charset="0"/>
              <a:ea typeface="+mn-ea"/>
              <a:cs typeface="+mn-cs"/>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2017 - 2021 Pass out batch</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Vsap-2020 finalist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Intern – Full Stack Developer</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At Virtusa</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br>
              <a:rPr kumimoji="0" lang="en-US" sz="1900" b="0" i="0" u="none" strike="noStrike" kern="1200" cap="none" spc="0" normalizeH="0" baseline="0" noProof="0" dirty="0">
                <a:ln>
                  <a:noFill/>
                </a:ln>
                <a:solidFill>
                  <a:srgbClr val="DDDDDD"/>
                </a:solidFill>
                <a:effectLst/>
                <a:uLnTx/>
                <a:uFillTx/>
                <a:latin typeface="Bahnschrift SemiLight" panose="020B0502040204020203" pitchFamily="34" charset="0"/>
                <a:ea typeface="+mn-ea"/>
                <a:cs typeface="+mn-cs"/>
              </a:rPr>
            </a:br>
            <a:endParaRPr kumimoji="0" lang="en-US" sz="1900" b="0" i="0" u="none" strike="noStrike" kern="1200" cap="none" spc="0" normalizeH="0" baseline="0" noProof="0" dirty="0">
              <a:ln>
                <a:noFill/>
              </a:ln>
              <a:solidFill>
                <a:srgbClr val="DDDDDD"/>
              </a:solidFill>
              <a:effectLst/>
              <a:uLnTx/>
              <a:uFillTx/>
              <a:latin typeface="Bahnschrift SemiLight" panose="020B0502040204020203" pitchFamily="34" charset="0"/>
              <a:ea typeface="+mn-ea"/>
              <a:cs typeface="+mn-cs"/>
            </a:endParaRPr>
          </a:p>
        </p:txBody>
      </p:sp>
      <p:sp>
        <p:nvSpPr>
          <p:cNvPr id="34" name="Text Placeholder 17">
            <a:extLst>
              <a:ext uri="{FF2B5EF4-FFF2-40B4-BE49-F238E27FC236}">
                <a16:creationId xmlns:a16="http://schemas.microsoft.com/office/drawing/2014/main" id="{E48E917C-8393-4207-9B10-DC020858F962}"/>
              </a:ext>
            </a:extLst>
          </p:cNvPr>
          <p:cNvSpPr txBox="1">
            <a:spLocks/>
          </p:cNvSpPr>
          <p:nvPr/>
        </p:nvSpPr>
        <p:spPr>
          <a:xfrm>
            <a:off x="5871415" y="2566096"/>
            <a:ext cx="5909007" cy="906938"/>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EC306">
                    <a:lumMod val="40000"/>
                    <a:lumOff val="60000"/>
                  </a:srgbClr>
                </a:solidFill>
                <a:effectLst/>
                <a:uLnTx/>
                <a:uFillTx/>
                <a:latin typeface="Montserrat Alternates ExtraBold" panose="00000900000000000000" pitchFamily="50" charset="0"/>
                <a:ea typeface="+mn-ea"/>
                <a:cs typeface="+mn-cs"/>
              </a:rPr>
              <a:t>Member Contribution</a:t>
            </a:r>
          </a:p>
        </p:txBody>
      </p:sp>
      <p:pic>
        <p:nvPicPr>
          <p:cNvPr id="1026" name="Picture 2">
            <a:extLst>
              <a:ext uri="{FF2B5EF4-FFF2-40B4-BE49-F238E27FC236}">
                <a16:creationId xmlns:a16="http://schemas.microsoft.com/office/drawing/2014/main" id="{7A67218F-0575-4366-BE14-8B95290ECE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50199" y="163856"/>
            <a:ext cx="1523969" cy="145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0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7">
            <a:extLst>
              <a:ext uri="{FF2B5EF4-FFF2-40B4-BE49-F238E27FC236}">
                <a16:creationId xmlns:a16="http://schemas.microsoft.com/office/drawing/2014/main" id="{096E025F-D856-43FF-8BBB-8E1AD7794F77}"/>
              </a:ext>
            </a:extLst>
          </p:cNvPr>
          <p:cNvSpPr txBox="1">
            <a:spLocks/>
          </p:cNvSpPr>
          <p:nvPr/>
        </p:nvSpPr>
        <p:spPr>
          <a:xfrm>
            <a:off x="6527086" y="3907939"/>
            <a:ext cx="5247083" cy="2099726"/>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1900" dirty="0">
                <a:solidFill>
                  <a:srgbClr val="DDDDDD"/>
                </a:solidFill>
                <a:latin typeface="Bahnschrift SemiLight" panose="020B0502040204020203" pitchFamily="34" charset="0"/>
              </a:rPr>
              <a:t>As an ML and AI enthusiast and an avid Python programmer it was my job to look for relevant  computer vision applications and figure out the relevant computer visions applications that can be distilled into a toy for children.  </a:t>
            </a:r>
            <a:endParaRPr kumimoji="0" lang="en-US" sz="1900" b="0" i="0" u="none" strike="noStrike" kern="1200" cap="none" spc="0" normalizeH="0" baseline="0" noProof="0" dirty="0">
              <a:ln>
                <a:noFill/>
              </a:ln>
              <a:solidFill>
                <a:srgbClr val="DDDDDD"/>
              </a:solidFill>
              <a:effectLst/>
              <a:uLnTx/>
              <a:uFillTx/>
              <a:latin typeface="Bahnschrift SemiLight" panose="020B0502040204020203" pitchFamily="34" charset="0"/>
              <a:ea typeface="+mn-ea"/>
              <a:cs typeface="+mn-cs"/>
            </a:endParaRPr>
          </a:p>
        </p:txBody>
      </p:sp>
      <p:sp>
        <p:nvSpPr>
          <p:cNvPr id="12" name="TextBox 11">
            <a:extLst>
              <a:ext uri="{FF2B5EF4-FFF2-40B4-BE49-F238E27FC236}">
                <a16:creationId xmlns:a16="http://schemas.microsoft.com/office/drawing/2014/main" id="{19CEB2A4-0DF3-42CA-9A38-8D4260EB8DDF}"/>
              </a:ext>
            </a:extLst>
          </p:cNvPr>
          <p:cNvSpPr txBox="1"/>
          <p:nvPr/>
        </p:nvSpPr>
        <p:spPr>
          <a:xfrm>
            <a:off x="6527086" y="3562006"/>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rgbClr val="00AAE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E5E5E">
                  <a:lumMod val="50000"/>
                </a:srgbClr>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EA6BBFB4-AB58-4951-8FE9-108C89ED45C8}"/>
              </a:ext>
            </a:extLst>
          </p:cNvPr>
          <p:cNvSpPr txBox="1"/>
          <p:nvPr/>
        </p:nvSpPr>
        <p:spPr>
          <a:xfrm rot="10800000">
            <a:off x="9403194" y="5808435"/>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rgbClr val="00AAE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5E5E5E">
                  <a:lumMod val="50000"/>
                </a:srgbClr>
              </a:solidFill>
              <a:effectLst/>
              <a:uLnTx/>
              <a:uFillTx/>
              <a:latin typeface="Calibri"/>
              <a:ea typeface="+mn-ea"/>
              <a:cs typeface="+mn-cs"/>
            </a:endParaRPr>
          </a:p>
        </p:txBody>
      </p:sp>
      <p:pic>
        <p:nvPicPr>
          <p:cNvPr id="18" name="Picture Placeholder 17">
            <a:extLst>
              <a:ext uri="{FF2B5EF4-FFF2-40B4-BE49-F238E27FC236}">
                <a16:creationId xmlns:a16="http://schemas.microsoft.com/office/drawing/2014/main" id="{7473E009-D20E-46D4-A5F2-2F6417370E6D}"/>
              </a:ext>
            </a:extLst>
          </p:cNvPr>
          <p:cNvPicPr>
            <a:picLocks noGrp="1" noChangeAspect="1"/>
          </p:cNvPicPr>
          <p:nvPr>
            <p:ph type="pic" sz="quarter" idx="10"/>
          </p:nvPr>
        </p:nvPicPr>
        <p:blipFill>
          <a:blip r:embed="rId3"/>
          <a:srcRect t="12500" b="12500"/>
          <a:stretch/>
        </p:blipFill>
        <p:spPr>
          <a:xfrm>
            <a:off x="2141467" y="2022431"/>
            <a:ext cx="2149287" cy="21492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22" name="Picture 21">
            <a:extLst>
              <a:ext uri="{FF2B5EF4-FFF2-40B4-BE49-F238E27FC236}">
                <a16:creationId xmlns:a16="http://schemas.microsoft.com/office/drawing/2014/main" id="{EF204D28-251F-498C-A8FA-6ABE47EFC9F8}"/>
              </a:ext>
            </a:extLst>
          </p:cNvPr>
          <p:cNvPicPr>
            <a:picLocks noChangeAspect="1"/>
          </p:cNvPicPr>
          <p:nvPr/>
        </p:nvPicPr>
        <p:blipFill>
          <a:blip r:embed="rId4"/>
          <a:stretch>
            <a:fillRect/>
          </a:stretch>
        </p:blipFill>
        <p:spPr>
          <a:xfrm>
            <a:off x="3931815" y="2670680"/>
            <a:ext cx="1620443" cy="1620443"/>
          </a:xfrm>
          <a:prstGeom prst="ellipse">
            <a:avLst/>
          </a:prstGeom>
          <a:ln w="63500" cap="rnd">
            <a:solidFill>
              <a:schemeClr val="bg1">
                <a:lumMod val="95000"/>
              </a:schemeClr>
            </a:solidFill>
          </a:ln>
          <a:effectLst>
            <a:outerShdw blurRad="50800" dist="38100" dir="8100000" algn="tr"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
        <p:nvSpPr>
          <p:cNvPr id="24" name="Text Placeholder 17">
            <a:extLst>
              <a:ext uri="{FF2B5EF4-FFF2-40B4-BE49-F238E27FC236}">
                <a16:creationId xmlns:a16="http://schemas.microsoft.com/office/drawing/2014/main" id="{357DAAEC-BAB3-4B0B-9803-8BBE636146E0}"/>
              </a:ext>
            </a:extLst>
          </p:cNvPr>
          <p:cNvSpPr txBox="1">
            <a:spLocks/>
          </p:cNvSpPr>
          <p:nvPr/>
        </p:nvSpPr>
        <p:spPr>
          <a:xfrm>
            <a:off x="5326325" y="423333"/>
            <a:ext cx="5247083" cy="1071194"/>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rPr>
              <a:t>Techno International New Town</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500" b="0" i="0" u="none" strike="noStrike" kern="1200" cap="none" spc="0" normalizeH="0" baseline="0" noProof="0" dirty="0">
              <a:ln>
                <a:noFill/>
              </a:ln>
              <a:solidFill>
                <a:srgbClr val="DDDDDD"/>
              </a:solidFill>
              <a:effectLst/>
              <a:uLnTx/>
              <a:uFillTx/>
              <a:latin typeface="Raleway Medium" panose="020B0603030101060003" pitchFamily="34" charset="0"/>
              <a:ea typeface="+mn-ea"/>
              <a:cs typeface="+mn-cs"/>
            </a:endParaRP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rPr>
              <a:t>Block- DG 1/1, Action Area 1,</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DDDDDD"/>
                </a:solidFill>
                <a:effectLst/>
                <a:uLnTx/>
                <a:uFillTx/>
                <a:latin typeface="Montserrat Medium" panose="00000600000000000000" pitchFamily="50" charset="0"/>
                <a:ea typeface="+mn-ea"/>
                <a:cs typeface="+mn-cs"/>
              </a:rPr>
              <a:t>New Town, Rajarhat, Kolkata - 700156 </a:t>
            </a:r>
          </a:p>
        </p:txBody>
      </p:sp>
      <p:pic>
        <p:nvPicPr>
          <p:cNvPr id="26" name="Picture 25">
            <a:extLst>
              <a:ext uri="{FF2B5EF4-FFF2-40B4-BE49-F238E27FC236}">
                <a16:creationId xmlns:a16="http://schemas.microsoft.com/office/drawing/2014/main" id="{92165870-0C8D-43E6-B7E9-EF68A853024B}"/>
              </a:ext>
            </a:extLst>
          </p:cNvPr>
          <p:cNvPicPr>
            <a:picLocks noChangeAspect="1"/>
          </p:cNvPicPr>
          <p:nvPr/>
        </p:nvPicPr>
        <p:blipFill>
          <a:blip r:embed="rId5"/>
          <a:srcRect/>
          <a:stretch/>
        </p:blipFill>
        <p:spPr>
          <a:xfrm>
            <a:off x="4290755" y="261156"/>
            <a:ext cx="1261503" cy="1233716"/>
          </a:xfrm>
          <a:prstGeom prst="rect">
            <a:avLst/>
          </a:prstGeom>
          <a:ln>
            <a:noFill/>
          </a:ln>
          <a:effectLst>
            <a:outerShdw blurRad="292100" dist="139700" dir="2700000" algn="tl" rotWithShape="0">
              <a:srgbClr val="333333">
                <a:alpha val="65000"/>
              </a:srgbClr>
            </a:outerShdw>
          </a:effectLst>
        </p:spPr>
      </p:pic>
      <p:sp>
        <p:nvSpPr>
          <p:cNvPr id="28" name="Text Placeholder 17">
            <a:extLst>
              <a:ext uri="{FF2B5EF4-FFF2-40B4-BE49-F238E27FC236}">
                <a16:creationId xmlns:a16="http://schemas.microsoft.com/office/drawing/2014/main" id="{19FFB9A7-252B-4397-8ACD-060E339ED689}"/>
              </a:ext>
            </a:extLst>
          </p:cNvPr>
          <p:cNvSpPr txBox="1">
            <a:spLocks/>
          </p:cNvSpPr>
          <p:nvPr/>
        </p:nvSpPr>
        <p:spPr>
          <a:xfrm>
            <a:off x="4609911" y="1518530"/>
            <a:ext cx="7704089" cy="1304527"/>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white"/>
                </a:solidFill>
                <a:effectLst/>
                <a:uLnTx/>
                <a:uFillTx/>
                <a:latin typeface="Montserrat Medium" panose="00000600000000000000" pitchFamily="50" charset="0"/>
                <a:ea typeface="+mn-ea"/>
                <a:cs typeface="+mn-cs"/>
              </a:rPr>
              <a:t>Department of </a:t>
            </a:r>
          </a:p>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300" b="0" i="0" u="none" strike="noStrike" kern="1200" cap="none" spc="0" normalizeH="0" baseline="0" noProof="0" dirty="0">
                <a:ln>
                  <a:noFill/>
                </a:ln>
                <a:solidFill>
                  <a:srgbClr val="A6B727">
                    <a:lumMod val="60000"/>
                    <a:lumOff val="40000"/>
                  </a:srgbClr>
                </a:solidFill>
                <a:effectLst/>
                <a:uLnTx/>
                <a:uFillTx/>
                <a:latin typeface="Montserrat Alternates ExtraBold" panose="00000900000000000000" pitchFamily="50" charset="0"/>
                <a:ea typeface="+mn-ea"/>
                <a:cs typeface="+mn-cs"/>
              </a:rPr>
              <a:t>Electronics &amp; Communication Engineering</a:t>
            </a:r>
          </a:p>
        </p:txBody>
      </p:sp>
      <p:sp>
        <p:nvSpPr>
          <p:cNvPr id="30" name="Text Placeholder 17">
            <a:extLst>
              <a:ext uri="{FF2B5EF4-FFF2-40B4-BE49-F238E27FC236}">
                <a16:creationId xmlns:a16="http://schemas.microsoft.com/office/drawing/2014/main" id="{B902801C-2A2B-49E6-9754-0BF8B11DBB07}"/>
              </a:ext>
            </a:extLst>
          </p:cNvPr>
          <p:cNvSpPr txBox="1">
            <a:spLocks/>
          </p:cNvSpPr>
          <p:nvPr/>
        </p:nvSpPr>
        <p:spPr>
          <a:xfrm>
            <a:off x="2118494" y="4435499"/>
            <a:ext cx="5247083" cy="2020512"/>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900" b="0" i="0" u="none" strike="noStrike" kern="1200" cap="none" spc="0" normalizeH="0" baseline="0" noProof="0" dirty="0">
                <a:ln>
                  <a:noFill/>
                </a:ln>
                <a:solidFill>
                  <a:srgbClr val="DDDDDD"/>
                </a:solidFill>
                <a:effectLst/>
                <a:uLnTx/>
                <a:uFillTx/>
                <a:latin typeface="Montserrat SemiBold" panose="00000700000000000000" pitchFamily="50" charset="0"/>
                <a:ea typeface="+mn-ea"/>
                <a:cs typeface="+mn-cs"/>
              </a:rPr>
              <a:t>Rahul Kumar Prajapati</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2017 - 2021 Pass out batch</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endParaRP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Vsap-2020 finalist</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Intern – AI &amp; ML Engineer</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700" b="0" i="0" u="none" strike="noStrike" kern="1200" cap="none" spc="0" normalizeH="0" baseline="0" noProof="0" dirty="0">
                <a:ln>
                  <a:noFill/>
                </a:ln>
                <a:solidFill>
                  <a:srgbClr val="DDDDDD"/>
                </a:solidFill>
                <a:effectLst/>
                <a:uLnTx/>
                <a:uFillTx/>
                <a:latin typeface="Cascadia Code SemiLight" panose="020B0609020000020004" pitchFamily="49" charset="0"/>
                <a:ea typeface="+mn-ea"/>
                <a:cs typeface="Cascadia Code SemiLight" panose="020B0609020000020004" pitchFamily="49" charset="0"/>
              </a:rPr>
              <a:t>At Virtusa</a:t>
            </a:r>
          </a:p>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br>
              <a:rPr kumimoji="0" lang="en-US" sz="1900" b="0" i="0" u="none" strike="noStrike" kern="1200" cap="none" spc="0" normalizeH="0" baseline="0" noProof="0" dirty="0">
                <a:ln>
                  <a:noFill/>
                </a:ln>
                <a:solidFill>
                  <a:srgbClr val="DDDDDD"/>
                </a:solidFill>
                <a:effectLst/>
                <a:uLnTx/>
                <a:uFillTx/>
                <a:latin typeface="Bahnschrift SemiLight" panose="020B0502040204020203" pitchFamily="34" charset="0"/>
                <a:ea typeface="+mn-ea"/>
                <a:cs typeface="+mn-cs"/>
              </a:rPr>
            </a:br>
            <a:endParaRPr kumimoji="0" lang="en-US" sz="1900" b="0" i="0" u="none" strike="noStrike" kern="1200" cap="none" spc="0" normalizeH="0" baseline="0" noProof="0" dirty="0">
              <a:ln>
                <a:noFill/>
              </a:ln>
              <a:solidFill>
                <a:srgbClr val="DDDDDD"/>
              </a:solidFill>
              <a:effectLst/>
              <a:uLnTx/>
              <a:uFillTx/>
              <a:latin typeface="Bahnschrift SemiLight" panose="020B0502040204020203" pitchFamily="34" charset="0"/>
              <a:ea typeface="+mn-ea"/>
              <a:cs typeface="+mn-cs"/>
            </a:endParaRPr>
          </a:p>
        </p:txBody>
      </p:sp>
      <p:sp>
        <p:nvSpPr>
          <p:cNvPr id="34" name="Text Placeholder 17">
            <a:extLst>
              <a:ext uri="{FF2B5EF4-FFF2-40B4-BE49-F238E27FC236}">
                <a16:creationId xmlns:a16="http://schemas.microsoft.com/office/drawing/2014/main" id="{E48E917C-8393-4207-9B10-DC020858F962}"/>
              </a:ext>
            </a:extLst>
          </p:cNvPr>
          <p:cNvSpPr txBox="1">
            <a:spLocks/>
          </p:cNvSpPr>
          <p:nvPr/>
        </p:nvSpPr>
        <p:spPr>
          <a:xfrm>
            <a:off x="5871415" y="2566096"/>
            <a:ext cx="5909007" cy="906938"/>
          </a:xfrm>
          <a:prstGeom prst="rect">
            <a:avLst/>
          </a:prstGeom>
        </p:spPr>
        <p:txBody>
          <a:bodyPr vert="horz" lIns="91440" tIns="45720" rIns="91440" bIns="45720" rtlCol="0" anchor="ctr">
            <a:noAutofit/>
          </a:bodyPr>
          <a:lstStyle>
            <a:lvl1pPr marL="231775" indent="-231775" algn="l" defTabSz="914400" rtl="0" eaLnBrk="1" latinLnBrk="0" hangingPunct="1">
              <a:lnSpc>
                <a:spcPct val="90000"/>
              </a:lnSpc>
              <a:spcBef>
                <a:spcPts val="0"/>
              </a:spcBef>
              <a:buFont typeface="Arial" panose="020B0604020202020204" pitchFamily="34" charset="0"/>
              <a:buChar char="•"/>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Char char="•"/>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EC306">
                    <a:lumMod val="40000"/>
                    <a:lumOff val="60000"/>
                  </a:srgbClr>
                </a:solidFill>
                <a:effectLst/>
                <a:uLnTx/>
                <a:uFillTx/>
                <a:latin typeface="Montserrat Alternates ExtraBold" panose="00000900000000000000" pitchFamily="50" charset="0"/>
                <a:ea typeface="+mn-ea"/>
                <a:cs typeface="+mn-cs"/>
              </a:rPr>
              <a:t>Member Contribution</a:t>
            </a:r>
          </a:p>
        </p:txBody>
      </p:sp>
    </p:spTree>
    <p:extLst>
      <p:ext uri="{BB962C8B-B14F-4D97-AF65-F5344CB8AC3E}">
        <p14:creationId xmlns:p14="http://schemas.microsoft.com/office/powerpoint/2010/main" val="316717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2690336"/>
            <a:ext cx="11887200" cy="1477328"/>
          </a:xfrm>
        </p:spPr>
        <p:txBody>
          <a:bodyPr/>
          <a:lstStyle/>
          <a:p>
            <a:pPr marL="0" indent="0" algn="ctr">
              <a:buNone/>
            </a:pPr>
            <a:r>
              <a:rPr lang="en-US" sz="3200" b="1" dirty="0"/>
              <a:t>“I just keep it simple. Watch the ball and play it on merit.”</a:t>
            </a:r>
            <a:endParaRPr lang="en-US" sz="3200" dirty="0"/>
          </a:p>
        </p:txBody>
      </p:sp>
      <p:sp>
        <p:nvSpPr>
          <p:cNvPr id="3" name="Text Placeholder 2"/>
          <p:cNvSpPr>
            <a:spLocks noGrp="1"/>
          </p:cNvSpPr>
          <p:nvPr>
            <p:ph type="body" sz="quarter" idx="14"/>
          </p:nvPr>
        </p:nvSpPr>
        <p:spPr>
          <a:xfrm>
            <a:off x="3878262" y="4167664"/>
            <a:ext cx="8097838" cy="516927"/>
          </a:xfrm>
        </p:spPr>
        <p:txBody>
          <a:bodyPr>
            <a:normAutofit/>
          </a:bodyPr>
          <a:lstStyle/>
          <a:p>
            <a:pPr marL="0" indent="0">
              <a:buNone/>
            </a:pPr>
            <a:r>
              <a:rPr lang="en-US" dirty="0"/>
              <a:t>— </a:t>
            </a:r>
            <a:r>
              <a:rPr lang="en-US" sz="3000" dirty="0" err="1">
                <a:latin typeface="Arial Rounded MT Bold" panose="020F0704030504030204" pitchFamily="34" charset="0"/>
              </a:rPr>
              <a:t>Sachin</a:t>
            </a:r>
            <a:r>
              <a:rPr lang="en-US" sz="3000" dirty="0">
                <a:latin typeface="Arial Rounded MT Bold" panose="020F0704030504030204" pitchFamily="34" charset="0"/>
              </a:rPr>
              <a:t> Tendulkar</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2031325"/>
          </a:xfrm>
        </p:spPr>
        <p:txBody>
          <a:bodyPr/>
          <a:lstStyle/>
          <a:p>
            <a:r>
              <a:rPr lang="en-US" dirty="0"/>
              <a:t>A ball is the simplest toy that exists. It is the essentially low cost, harmless and already exists in most homes.</a:t>
            </a:r>
          </a:p>
        </p:txBody>
      </p:sp>
      <p:sp>
        <p:nvSpPr>
          <p:cNvPr id="15" name="Text Placeholder 14"/>
          <p:cNvSpPr>
            <a:spLocks noGrp="1"/>
          </p:cNvSpPr>
          <p:nvPr>
            <p:ph type="body" sz="quarter" idx="11"/>
          </p:nvPr>
        </p:nvSpPr>
        <p:spPr/>
        <p:txBody>
          <a:bodyPr>
            <a:normAutofit/>
          </a:bodyPr>
          <a:lstStyle/>
          <a:p>
            <a:r>
              <a:rPr lang="en-US" dirty="0"/>
              <a:t>Our mission</a:t>
            </a:r>
          </a:p>
          <a:p>
            <a:pPr lvl="1"/>
            <a:r>
              <a:rPr lang="en-US" dirty="0"/>
              <a:t>To essentially make a child get accustomed with the idea of playing with a ball and gamify playing with a ball for children under 5 years.  </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599498"/>
            <a:ext cx="5671764" cy="1541448"/>
          </a:xfrm>
        </p:spPr>
        <p:txBody>
          <a:bodyPr>
            <a:normAutofit/>
          </a:bodyPr>
          <a:lstStyle/>
          <a:p>
            <a:r>
              <a:rPr lang="en-US" sz="2000" dirty="0"/>
              <a:t>And essentially combining what they already have with them with recent advances in computer vision to get them the physical exercise that they are missing out during pandemic.</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5</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1.11111E-6 L 1.45833E-6 1.11111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2932085"/>
          </a:xfrm>
        </p:spPr>
        <p:txBody>
          <a:bodyPr/>
          <a:lstStyle/>
          <a:p>
            <a:pPr marL="0" indent="0">
              <a:spcAft>
                <a:spcPts val="2400"/>
              </a:spcAft>
              <a:buNone/>
            </a:pPr>
            <a:r>
              <a:rPr lang="en-US" dirty="0"/>
              <a:t>“Monotony of playing with a ball”</a:t>
            </a:r>
          </a:p>
          <a:p>
            <a:pPr lvl="1"/>
            <a:r>
              <a:rPr lang="en-US" dirty="0"/>
              <a:t>Children under 5 have a small attention span and tend to get bored and so often require interactive toys to keep them engaged which may not be cost effective.</a:t>
            </a:r>
          </a:p>
        </p:txBody>
      </p:sp>
      <p:sp>
        <p:nvSpPr>
          <p:cNvPr id="11" name="Content Placeholder 10"/>
          <p:cNvSpPr>
            <a:spLocks noGrp="1"/>
          </p:cNvSpPr>
          <p:nvPr>
            <p:ph idx="14"/>
          </p:nvPr>
        </p:nvSpPr>
        <p:spPr>
          <a:xfrm>
            <a:off x="4168631" y="2828925"/>
            <a:ext cx="3840480" cy="3057524"/>
          </a:xfrm>
        </p:spPr>
        <p:txBody>
          <a:bodyPr>
            <a:normAutofit/>
          </a:bodyPr>
          <a:lstStyle/>
          <a:p>
            <a:pPr marL="0" indent="0">
              <a:spcAft>
                <a:spcPts val="2400"/>
              </a:spcAft>
              <a:buNone/>
            </a:pPr>
            <a:r>
              <a:rPr lang="en-US" dirty="0"/>
              <a:t>“Busy Parents ”</a:t>
            </a:r>
          </a:p>
          <a:p>
            <a:pPr lvl="1"/>
            <a:r>
              <a:rPr lang="en-US" dirty="0"/>
              <a:t>Small children often require their parents to play with them for longer durations which may not be possible due to work engagements.</a:t>
            </a:r>
          </a:p>
        </p:txBody>
      </p:sp>
      <p:sp>
        <p:nvSpPr>
          <p:cNvPr id="18" name="Content Placeholder 17"/>
          <p:cNvSpPr>
            <a:spLocks noGrp="1"/>
          </p:cNvSpPr>
          <p:nvPr>
            <p:ph idx="15"/>
          </p:nvPr>
        </p:nvSpPr>
        <p:spPr>
          <a:xfrm>
            <a:off x="8158238" y="2828924"/>
            <a:ext cx="3773077" cy="2701287"/>
          </a:xfrm>
        </p:spPr>
        <p:txBody>
          <a:bodyPr>
            <a:normAutofit lnSpcReduction="10000"/>
          </a:bodyPr>
          <a:lstStyle/>
          <a:p>
            <a:pPr marL="0" indent="0">
              <a:spcAft>
                <a:spcPts val="2400"/>
              </a:spcAft>
              <a:buNone/>
            </a:pPr>
            <a:r>
              <a:rPr lang="en-US" dirty="0"/>
              <a:t>“Lack of Hybrid Games”</a:t>
            </a:r>
          </a:p>
          <a:p>
            <a:pPr lvl="1"/>
            <a:r>
              <a:rPr lang="en-US" dirty="0"/>
              <a:t>Even after recent technological engagements there are very few interactive games that combine both physical aspects and technological aspects to cater physical exercise needs for children.</a:t>
            </a:r>
          </a:p>
        </p:txBody>
      </p:sp>
      <p:sp>
        <p:nvSpPr>
          <p:cNvPr id="14" name="Title 1"/>
          <p:cNvSpPr>
            <a:spLocks noGrp="1"/>
          </p:cNvSpPr>
          <p:nvPr>
            <p:ph type="title"/>
          </p:nvPr>
        </p:nvSpPr>
        <p:spPr/>
        <p:txBody>
          <a:bodyPr/>
          <a:lstStyle/>
          <a:p>
            <a:r>
              <a:rPr lang="en-US" dirty="0"/>
              <a:t>Objectives</a:t>
            </a:r>
          </a:p>
        </p:txBody>
      </p:sp>
      <p:sp>
        <p:nvSpPr>
          <p:cNvPr id="6" name="Text Placeholder 5"/>
          <p:cNvSpPr>
            <a:spLocks noGrp="1"/>
          </p:cNvSpPr>
          <p:nvPr>
            <p:ph type="body" sz="quarter" idx="16"/>
          </p:nvPr>
        </p:nvSpPr>
        <p:spPr>
          <a:xfrm>
            <a:off x="2879003" y="419100"/>
            <a:ext cx="9084398" cy="757130"/>
          </a:xfrm>
        </p:spPr>
        <p:txBody>
          <a:bodyPr>
            <a:normAutofit/>
          </a:bodyPr>
          <a:lstStyle/>
          <a:p>
            <a:pPr marL="0" indent="0">
              <a:buNone/>
            </a:pPr>
            <a:r>
              <a:rPr lang="en-US" dirty="0"/>
              <a:t>Here’s a look at what motivated us to make this project</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6</a:t>
            </a:fld>
            <a:endParaRPr lang="en-US"/>
          </a:p>
        </p:txBody>
      </p:sp>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13932 -4.44444E-6 L 1.04167E-6 -4.44444E-6 " pathEditMode="relative" rAng="0" ptsTypes="AA">
                                      <p:cBhvr>
                                        <p:cTn id="16" dur="500" fill="hold"/>
                                        <p:tgtEl>
                                          <p:spTgt spid="13"/>
                                        </p:tgtEl>
                                        <p:attrNameLst>
                                          <p:attrName>ppt_x</p:attrName>
                                          <p:attrName>ppt_y</p:attrName>
                                        </p:attrNameLst>
                                      </p:cBhvr>
                                      <p:rCtr x="6966"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63" presetClass="path" presetSubtype="0" accel="50000" decel="50000" fill="hold" grpId="1" nodeType="withEffect">
                                  <p:stCondLst>
                                    <p:cond delay="0"/>
                                  </p:stCondLst>
                                  <p:childTnLst>
                                    <p:animMotion origin="layout" path="M -0.13933 -4.44444E-6 L 3.95833E-6 -4.44444E-6 " pathEditMode="relative" rAng="0" ptsTypes="AA">
                                      <p:cBhvr>
                                        <p:cTn id="26" dur="500" fill="hold"/>
                                        <p:tgtEl>
                                          <p:spTgt spid="9"/>
                                        </p:tgtEl>
                                        <p:attrNameLst>
                                          <p:attrName>ppt_x</p:attrName>
                                          <p:attrName>ppt_y</p:attrName>
                                        </p:attrNameLst>
                                      </p:cBhvr>
                                      <p:rCtr x="6966" y="0"/>
                                    </p:animMotion>
                                  </p:childTnLst>
                                </p:cTn>
                              </p:par>
                              <p:par>
                                <p:cTn id="27" presetID="2" presetClass="entr" presetSubtype="4" decel="100000"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8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6"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18">
                                            <p:txEl>
                                              <p:pRg st="1" end="1"/>
                                            </p:txEl>
                                          </p:spTgt>
                                        </p:tgtEl>
                                        <p:attrNameLst>
                                          <p:attrName>style.visibility</p:attrName>
                                        </p:attrNameLst>
                                      </p:cBhvr>
                                      <p:to>
                                        <p:strVal val="visible"/>
                                      </p:to>
                                    </p:set>
                                    <p:anim calcmode="lin" valueType="num">
                                      <p:cBhvr additive="base">
                                        <p:cTn id="39"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40"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63" presetClass="path" presetSubtype="0" accel="50000" decel="50000" fill="hold" grpId="1" nodeType="withEffect">
                                  <p:stCondLst>
                                    <p:cond delay="0"/>
                                  </p:stCondLst>
                                  <p:childTnLst>
                                    <p:animMotion origin="layout" path="M -0.13932 -4.44444E-6 L -2.5E-6 -4.44444E-6 " pathEditMode="relative" rAng="0" ptsTypes="AA">
                                      <p:cBhvr>
                                        <p:cTn id="44"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5AE1514C-5E56-4738-A1FF-4B1CFD2A3E36}" type="slidenum">
              <a:rPr lang="en-US" smtClean="0"/>
              <a:pPr/>
              <a:t>7</a:t>
            </a:fld>
            <a:endParaRPr lang="en-US"/>
          </a:p>
        </p:txBody>
      </p:sp>
      <p:sp>
        <p:nvSpPr>
          <p:cNvPr id="42" name="Text Placeholder 41"/>
          <p:cNvSpPr>
            <a:spLocks noGrp="1"/>
          </p:cNvSpPr>
          <p:nvPr>
            <p:ph type="body" sz="quarter" idx="11"/>
          </p:nvPr>
        </p:nvSpPr>
        <p:spPr>
          <a:xfrm>
            <a:off x="3327007" y="5753652"/>
            <a:ext cx="6096000" cy="731285"/>
          </a:xfrm>
        </p:spPr>
        <p:txBody>
          <a:bodyPr/>
          <a:lstStyle/>
          <a:p>
            <a:r>
              <a:rPr lang="en-US" dirty="0"/>
              <a:t>Demo of Flight Tracker</a:t>
            </a:r>
          </a:p>
        </p:txBody>
      </p:sp>
      <p:pic>
        <p:nvPicPr>
          <p:cNvPr id="6" name="Frame 2021-01-19 16-44-52">
            <a:hlinkClick r:id="" action="ppaction://media"/>
            <a:extLst>
              <a:ext uri="{FF2B5EF4-FFF2-40B4-BE49-F238E27FC236}">
                <a16:creationId xmlns:a16="http://schemas.microsoft.com/office/drawing/2014/main" id="{EFB2F08E-9AAC-4667-B328-6E5BB771505D}"/>
              </a:ext>
            </a:extLst>
          </p:cNvPr>
          <p:cNvPicPr>
            <a:picLocks noGrp="1" noChangeAspect="1"/>
          </p:cNvPicPr>
          <p:nvPr>
            <p:ph idx="18"/>
            <a:videoFile r:link="rId2"/>
            <p:extLst>
              <p:ext uri="{DAA4B4D4-6D71-4841-9C94-3DE7FCFB9230}">
                <p14:media xmlns:p14="http://schemas.microsoft.com/office/powerpoint/2010/main" r:embed="rId1"/>
              </p:ext>
            </p:extLst>
          </p:nvPr>
        </p:nvPicPr>
        <p:blipFill>
          <a:blip r:embed="rId5"/>
          <a:stretch>
            <a:fillRect/>
          </a:stretch>
        </p:blipFill>
        <p:spPr>
          <a:xfrm>
            <a:off x="2928938" y="214313"/>
            <a:ext cx="7029450" cy="5274581"/>
          </a:xfrm>
        </p:spPr>
      </p:pic>
    </p:spTree>
    <p:extLst>
      <p:ext uri="{BB962C8B-B14F-4D97-AF65-F5344CB8AC3E}">
        <p14:creationId xmlns:p14="http://schemas.microsoft.com/office/powerpoint/2010/main" val="24413064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4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Technology Used</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A997C66-4ED4-4017-9439-1D07ED31D783}"/>
              </a:ext>
            </a:extLst>
          </p:cNvPr>
          <p:cNvSpPr/>
          <p:nvPr/>
        </p:nvSpPr>
        <p:spPr>
          <a:xfrm>
            <a:off x="7258050" y="2026444"/>
            <a:ext cx="4705350" cy="730969"/>
          </a:xfrm>
          <a:prstGeom prst="rect">
            <a:avLst/>
          </a:prstGeom>
        </p:spPr>
        <p:txBody>
          <a:bodyPr wrap="square" lIns="0" tIns="0" rIns="0" bIns="0" anchor="t">
            <a:spAutoFit/>
          </a:bodyPr>
          <a:lstStyle/>
          <a:p>
            <a:pPr>
              <a:lnSpc>
                <a:spcPts val="1900"/>
              </a:lnSpc>
            </a:pPr>
            <a:r>
              <a:rPr lang="en-US" sz="1600" dirty="0">
                <a:solidFill>
                  <a:schemeClr val="tx1">
                    <a:lumMod val="75000"/>
                    <a:lumOff val="25000"/>
                  </a:schemeClr>
                </a:solidFill>
                <a:cs typeface="Segoe UI" panose="020B0502040204020203" pitchFamily="34" charset="0"/>
              </a:rPr>
              <a:t>The entire project is written as an executable python script with plans to deploy the project in an app or web format.</a:t>
            </a:r>
          </a:p>
        </p:txBody>
      </p:sp>
      <p:sp>
        <p:nvSpPr>
          <p:cNvPr id="12" name="Rectangle 11">
            <a:extLst>
              <a:ext uri="{FF2B5EF4-FFF2-40B4-BE49-F238E27FC236}">
                <a16:creationId xmlns:a16="http://schemas.microsoft.com/office/drawing/2014/main" id="{690C1A7A-78BB-48B4-B5CE-2B9C34E5E67B}"/>
              </a:ext>
            </a:extLst>
          </p:cNvPr>
          <p:cNvSpPr/>
          <p:nvPr/>
        </p:nvSpPr>
        <p:spPr>
          <a:xfrm>
            <a:off x="7258050" y="3671440"/>
            <a:ext cx="4705350" cy="974626"/>
          </a:xfrm>
          <a:prstGeom prst="rect">
            <a:avLst/>
          </a:prstGeom>
        </p:spPr>
        <p:txBody>
          <a:bodyPr wrap="square" lIns="0" tIns="0" rIns="0" bIns="0" anchor="t">
            <a:spAutoFit/>
          </a:bodyPr>
          <a:lstStyle/>
          <a:p>
            <a:pPr>
              <a:lnSpc>
                <a:spcPts val="1900"/>
              </a:lnSpc>
            </a:pPr>
            <a:r>
              <a:rPr lang="en-US" sz="1600" dirty="0">
                <a:solidFill>
                  <a:schemeClr val="tx1">
                    <a:lumMod val="75000"/>
                    <a:lumOff val="25000"/>
                  </a:schemeClr>
                </a:solidFill>
                <a:cs typeface="Segoe UI" panose="020B0502040204020203" pitchFamily="34" charset="0"/>
              </a:rPr>
              <a:t>OpenCV is a library of programming functions mainly aimed at real-time computer vision. We used OpenCV’s python wrapper in our project since the original project is in C++.</a:t>
            </a:r>
          </a:p>
        </p:txBody>
      </p:sp>
      <p:sp>
        <p:nvSpPr>
          <p:cNvPr id="13" name="Rectangle 12">
            <a:extLst>
              <a:ext uri="{FF2B5EF4-FFF2-40B4-BE49-F238E27FC236}">
                <a16:creationId xmlns:a16="http://schemas.microsoft.com/office/drawing/2014/main" id="{53CF038C-66AF-4E81-9068-703EC0088620}"/>
              </a:ext>
            </a:extLst>
          </p:cNvPr>
          <p:cNvSpPr/>
          <p:nvPr/>
        </p:nvSpPr>
        <p:spPr>
          <a:xfrm>
            <a:off x="7258050" y="5422653"/>
            <a:ext cx="4705350" cy="1169551"/>
          </a:xfrm>
          <a:prstGeom prst="rect">
            <a:avLst/>
          </a:prstGeom>
        </p:spPr>
        <p:txBody>
          <a:bodyPr wrap="square" lIns="0" tIns="0" rIns="0" bIns="0" anchor="t">
            <a:spAutoFit/>
          </a:bodyPr>
          <a:lstStyle/>
          <a:p>
            <a:pPr algn="ctr"/>
            <a:r>
              <a:rPr lang="en-US" sz="1600" b="1" i="0" dirty="0" err="1">
                <a:solidFill>
                  <a:srgbClr val="24292E"/>
                </a:solidFill>
                <a:effectLst/>
              </a:rPr>
              <a:t>imutils</a:t>
            </a:r>
            <a:endParaRPr lang="en-US" sz="1600" b="1" i="0" dirty="0">
              <a:solidFill>
                <a:srgbClr val="24292E"/>
              </a:solidFill>
              <a:effectLst/>
            </a:endParaRPr>
          </a:p>
          <a:p>
            <a:r>
              <a:rPr lang="en-US" sz="1500" b="0" i="0" dirty="0">
                <a:solidFill>
                  <a:srgbClr val="24292E"/>
                </a:solidFill>
                <a:effectLst/>
              </a:rPr>
              <a:t>A series of convenience functions to make basic image processing functions such as translation, rotation, resizing, skeletonization, and displaying Matplotlib images easier with OpenCV and </a:t>
            </a:r>
            <a:r>
              <a:rPr lang="en-US" sz="1500" b="1" i="1" dirty="0">
                <a:solidFill>
                  <a:srgbClr val="24292E"/>
                </a:solidFill>
                <a:effectLst/>
              </a:rPr>
              <a:t>both</a:t>
            </a:r>
            <a:r>
              <a:rPr lang="en-US" sz="1500" b="0" i="0" dirty="0">
                <a:solidFill>
                  <a:srgbClr val="24292E"/>
                </a:solidFill>
                <a:effectLst/>
              </a:rPr>
              <a:t> Python 2.7 and Python 3.</a:t>
            </a:r>
          </a:p>
        </p:txBody>
      </p:sp>
      <p:pic>
        <p:nvPicPr>
          <p:cNvPr id="3" name="Picture 2">
            <a:extLst>
              <a:ext uri="{FF2B5EF4-FFF2-40B4-BE49-F238E27FC236}">
                <a16:creationId xmlns:a16="http://schemas.microsoft.com/office/drawing/2014/main" id="{B89802E4-01ED-472C-A7A1-229CC7073342}"/>
              </a:ext>
            </a:extLst>
          </p:cNvPr>
          <p:cNvPicPr>
            <a:picLocks noChangeAspect="1"/>
          </p:cNvPicPr>
          <p:nvPr/>
        </p:nvPicPr>
        <p:blipFill rotWithShape="1">
          <a:blip r:embed="rId2"/>
          <a:srcRect l="25240" t="27943" r="1019" b="-1"/>
          <a:stretch/>
        </p:blipFill>
        <p:spPr>
          <a:xfrm>
            <a:off x="228600" y="1754519"/>
            <a:ext cx="6821243" cy="3706762"/>
          </a:xfrm>
          <a:prstGeom prst="rect">
            <a:avLst/>
          </a:prstGeom>
        </p:spPr>
      </p:pic>
      <p:pic>
        <p:nvPicPr>
          <p:cNvPr id="4100" name="Picture 4">
            <a:extLst>
              <a:ext uri="{FF2B5EF4-FFF2-40B4-BE49-F238E27FC236}">
                <a16:creationId xmlns:a16="http://schemas.microsoft.com/office/drawing/2014/main" id="{5E485834-334A-4302-B3C0-4B45718E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5969" y="2824319"/>
            <a:ext cx="591224" cy="7221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0C63B9-1BE3-46B1-BFAD-312AD75BA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1122" y="1181528"/>
            <a:ext cx="820918" cy="820918"/>
          </a:xfrm>
          <a:prstGeom prst="rect">
            <a:avLst/>
          </a:prstGeom>
        </p:spPr>
      </p:pic>
      <p:pic>
        <p:nvPicPr>
          <p:cNvPr id="4102" name="Picture 6" descr="Free Icon Download | Github Logo">
            <a:extLst>
              <a:ext uri="{FF2B5EF4-FFF2-40B4-BE49-F238E27FC236}">
                <a16:creationId xmlns:a16="http://schemas.microsoft.com/office/drawing/2014/main" id="{55D1F961-29DF-4706-A48F-21F5C4C94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5355" y="4771050"/>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71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Basics of control flow Flight Tracker</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2B6B062-047C-43F5-9732-5C8F151794AC}"/>
              </a:ext>
            </a:extLst>
          </p:cNvPr>
          <p:cNvCxnSpPr>
            <a:cxnSpLocks/>
          </p:cNvCxnSpPr>
          <p:nvPr/>
        </p:nvCxnSpPr>
        <p:spPr>
          <a:xfrm flipV="1">
            <a:off x="3660737" y="1939321"/>
            <a:ext cx="16247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DA12BB3-4F66-4D66-AE90-25CB4EB20E54}"/>
              </a:ext>
            </a:extLst>
          </p:cNvPr>
          <p:cNvSpPr txBox="1"/>
          <p:nvPr/>
        </p:nvSpPr>
        <p:spPr>
          <a:xfrm>
            <a:off x="3301987" y="2153197"/>
            <a:ext cx="2204634" cy="646331"/>
          </a:xfrm>
          <a:prstGeom prst="rect">
            <a:avLst/>
          </a:prstGeom>
          <a:noFill/>
        </p:spPr>
        <p:txBody>
          <a:bodyPr wrap="square" rtlCol="0">
            <a:spAutoFit/>
          </a:bodyPr>
          <a:lstStyle/>
          <a:p>
            <a:pPr algn="ctr"/>
            <a:r>
              <a:rPr lang="en-US" dirty="0"/>
              <a:t>Generate Image Mask</a:t>
            </a:r>
          </a:p>
        </p:txBody>
      </p:sp>
      <p:sp>
        <p:nvSpPr>
          <p:cNvPr id="5" name="TextBox 4"/>
          <p:cNvSpPr txBox="1"/>
          <p:nvPr/>
        </p:nvSpPr>
        <p:spPr>
          <a:xfrm>
            <a:off x="6381487" y="3798295"/>
            <a:ext cx="604452" cy="2862322"/>
          </a:xfrm>
          <a:prstGeom prst="rect">
            <a:avLst/>
          </a:prstGeom>
          <a:noFill/>
        </p:spPr>
        <p:txBody>
          <a:bodyPr wrap="square" rtlCol="0">
            <a:spAutoFit/>
          </a:bodyPr>
          <a:lstStyle/>
          <a:p>
            <a:r>
              <a:rPr lang="en-US" dirty="0"/>
              <a:t>246</a:t>
            </a:r>
          </a:p>
          <a:p>
            <a:r>
              <a:rPr lang="en-US" dirty="0"/>
              <a:t>150</a:t>
            </a:r>
          </a:p>
          <a:p>
            <a:r>
              <a:rPr lang="en-US" dirty="0"/>
              <a:t>200</a:t>
            </a:r>
          </a:p>
          <a:p>
            <a:r>
              <a:rPr lang="en-US" dirty="0"/>
              <a:t>100</a:t>
            </a:r>
          </a:p>
          <a:p>
            <a:r>
              <a:rPr lang="en-US" dirty="0"/>
              <a:t>40</a:t>
            </a:r>
          </a:p>
          <a:p>
            <a:r>
              <a:rPr lang="en-US" dirty="0"/>
              <a:t>150</a:t>
            </a:r>
          </a:p>
          <a:p>
            <a:r>
              <a:rPr lang="en-US" dirty="0"/>
              <a:t>30</a:t>
            </a:r>
          </a:p>
          <a:p>
            <a:r>
              <a:rPr lang="en-US" dirty="0"/>
              <a:t>.</a:t>
            </a:r>
          </a:p>
          <a:p>
            <a:r>
              <a:rPr lang="en-US" dirty="0"/>
              <a:t>.</a:t>
            </a:r>
          </a:p>
          <a:p>
            <a:endParaRPr lang="en-US" dirty="0"/>
          </a:p>
        </p:txBody>
      </p:sp>
      <p:sp>
        <p:nvSpPr>
          <p:cNvPr id="6" name="TextBox 5"/>
          <p:cNvSpPr txBox="1"/>
          <p:nvPr/>
        </p:nvSpPr>
        <p:spPr>
          <a:xfrm>
            <a:off x="1981200" y="3467063"/>
            <a:ext cx="1876425" cy="369332"/>
          </a:xfrm>
          <a:prstGeom prst="rect">
            <a:avLst/>
          </a:prstGeom>
          <a:noFill/>
        </p:spPr>
        <p:txBody>
          <a:bodyPr wrap="square" rtlCol="0">
            <a:spAutoFit/>
          </a:bodyPr>
          <a:lstStyle/>
          <a:p>
            <a:r>
              <a:rPr lang="en-US" dirty="0"/>
              <a:t>64 </a:t>
            </a:r>
          </a:p>
        </p:txBody>
      </p:sp>
      <p:cxnSp>
        <p:nvCxnSpPr>
          <p:cNvPr id="10" name="Straight Arrow Connector 9"/>
          <p:cNvCxnSpPr/>
          <p:nvPr/>
        </p:nvCxnSpPr>
        <p:spPr>
          <a:xfrm flipV="1">
            <a:off x="2419350" y="3638550"/>
            <a:ext cx="5524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rot="16200000">
            <a:off x="446745" y="2249471"/>
            <a:ext cx="1876425" cy="369332"/>
          </a:xfrm>
          <a:prstGeom prst="rect">
            <a:avLst/>
          </a:prstGeom>
          <a:noFill/>
        </p:spPr>
        <p:txBody>
          <a:bodyPr wrap="square" rtlCol="0">
            <a:spAutoFit/>
          </a:bodyPr>
          <a:lstStyle/>
          <a:p>
            <a:r>
              <a:rPr lang="en-US" dirty="0"/>
              <a:t>64 </a:t>
            </a:r>
          </a:p>
        </p:txBody>
      </p:sp>
      <p:cxnSp>
        <p:nvCxnSpPr>
          <p:cNvPr id="40" name="Straight Arrow Connector 39"/>
          <p:cNvCxnSpPr/>
          <p:nvPr/>
        </p:nvCxnSpPr>
        <p:spPr>
          <a:xfrm rot="16200000" flipV="1">
            <a:off x="1121570" y="2588718"/>
            <a:ext cx="5524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657296" y="4193681"/>
            <a:ext cx="3979333" cy="2238375"/>
          </a:xfrm>
          <a:prstGeom prst="rect">
            <a:avLst/>
          </a:prstGeom>
        </p:spPr>
      </p:pic>
      <p:sp>
        <p:nvSpPr>
          <p:cNvPr id="42" name="TextBox 41"/>
          <p:cNvSpPr txBox="1"/>
          <p:nvPr/>
        </p:nvSpPr>
        <p:spPr>
          <a:xfrm>
            <a:off x="5238893" y="5128202"/>
            <a:ext cx="723900" cy="369332"/>
          </a:xfrm>
          <a:prstGeom prst="rect">
            <a:avLst/>
          </a:prstGeom>
          <a:noFill/>
        </p:spPr>
        <p:txBody>
          <a:bodyPr wrap="square" rtlCol="0">
            <a:spAutoFit/>
          </a:bodyPr>
          <a:lstStyle/>
          <a:p>
            <a:r>
              <a:rPr lang="en-US" dirty="0"/>
              <a:t>X = </a:t>
            </a:r>
          </a:p>
        </p:txBody>
      </p:sp>
      <p:sp>
        <p:nvSpPr>
          <p:cNvPr id="15" name="TextBox 14"/>
          <p:cNvSpPr txBox="1"/>
          <p:nvPr/>
        </p:nvSpPr>
        <p:spPr>
          <a:xfrm>
            <a:off x="5322475" y="2476362"/>
            <a:ext cx="4834259" cy="4708981"/>
          </a:xfrm>
          <a:prstGeom prst="rect">
            <a:avLst/>
          </a:prstGeom>
          <a:noFill/>
        </p:spPr>
        <p:txBody>
          <a:bodyPr wrap="square" rtlCol="0">
            <a:spAutoFit/>
          </a:bodyPr>
          <a:lstStyle/>
          <a:p>
            <a:r>
              <a:rPr lang="en-US" sz="30000" dirty="0"/>
              <a:t>[]</a:t>
            </a:r>
          </a:p>
        </p:txBody>
      </p:sp>
      <p:sp>
        <p:nvSpPr>
          <p:cNvPr id="46" name="TextBox 45"/>
          <p:cNvSpPr txBox="1"/>
          <p:nvPr/>
        </p:nvSpPr>
        <p:spPr>
          <a:xfrm>
            <a:off x="10148334" y="2945475"/>
            <a:ext cx="2024888" cy="369332"/>
          </a:xfrm>
          <a:prstGeom prst="rect">
            <a:avLst/>
          </a:prstGeom>
          <a:noFill/>
        </p:spPr>
        <p:txBody>
          <a:bodyPr wrap="square" rtlCol="0">
            <a:spAutoFit/>
          </a:bodyPr>
          <a:lstStyle/>
          <a:p>
            <a:r>
              <a:rPr lang="en-US" dirty="0"/>
              <a:t>Final Video Stream</a:t>
            </a:r>
          </a:p>
        </p:txBody>
      </p:sp>
      <p:sp>
        <p:nvSpPr>
          <p:cNvPr id="50" name="TextBox 49"/>
          <p:cNvSpPr txBox="1"/>
          <p:nvPr/>
        </p:nvSpPr>
        <p:spPr>
          <a:xfrm>
            <a:off x="5939652" y="2947557"/>
            <a:ext cx="1799953" cy="369332"/>
          </a:xfrm>
          <a:prstGeom prst="rect">
            <a:avLst/>
          </a:prstGeom>
          <a:noFill/>
        </p:spPr>
        <p:txBody>
          <a:bodyPr wrap="square" rtlCol="0">
            <a:spAutoFit/>
          </a:bodyPr>
          <a:lstStyle/>
          <a:p>
            <a:r>
              <a:rPr lang="en-US" dirty="0"/>
              <a:t>64*64*3 = 12288</a:t>
            </a:r>
          </a:p>
        </p:txBody>
      </p:sp>
      <p:pic>
        <p:nvPicPr>
          <p:cNvPr id="3" name="Picture 2">
            <a:extLst>
              <a:ext uri="{FF2B5EF4-FFF2-40B4-BE49-F238E27FC236}">
                <a16:creationId xmlns:a16="http://schemas.microsoft.com/office/drawing/2014/main" id="{C5D06F95-E7DD-4536-85CC-F6F113AEDAA9}"/>
              </a:ext>
            </a:extLst>
          </p:cNvPr>
          <p:cNvPicPr>
            <a:picLocks noChangeAspect="1"/>
          </p:cNvPicPr>
          <p:nvPr/>
        </p:nvPicPr>
        <p:blipFill rotWithShape="1">
          <a:blip r:embed="rId3"/>
          <a:srcRect l="59500" t="20580" r="447" b="22917"/>
          <a:stretch/>
        </p:blipFill>
        <p:spPr>
          <a:xfrm>
            <a:off x="10306049" y="1352122"/>
            <a:ext cx="1709458" cy="1341117"/>
          </a:xfrm>
          <a:prstGeom prst="rect">
            <a:avLst/>
          </a:prstGeom>
        </p:spPr>
      </p:pic>
      <p:pic>
        <p:nvPicPr>
          <p:cNvPr id="12" name="Picture 11">
            <a:extLst>
              <a:ext uri="{FF2B5EF4-FFF2-40B4-BE49-F238E27FC236}">
                <a16:creationId xmlns:a16="http://schemas.microsoft.com/office/drawing/2014/main" id="{F8568308-2E95-4670-BACF-AC956997F6A3}"/>
              </a:ext>
            </a:extLst>
          </p:cNvPr>
          <p:cNvPicPr>
            <a:picLocks noChangeAspect="1"/>
          </p:cNvPicPr>
          <p:nvPr/>
        </p:nvPicPr>
        <p:blipFill rotWithShape="1">
          <a:blip r:embed="rId4">
            <a:extLst>
              <a:ext uri="{28A0092B-C50C-407E-A947-70E740481C1C}">
                <a14:useLocalDpi xmlns:a14="http://schemas.microsoft.com/office/drawing/2010/main" val="0"/>
              </a:ext>
            </a:extLst>
          </a:blip>
          <a:srcRect l="34326" t="7400" r="38996" b="36832"/>
          <a:stretch/>
        </p:blipFill>
        <p:spPr>
          <a:xfrm>
            <a:off x="1706427" y="1274873"/>
            <a:ext cx="1624700" cy="1910417"/>
          </a:xfrm>
          <a:prstGeom prst="rect">
            <a:avLst/>
          </a:prstGeom>
        </p:spPr>
      </p:pic>
      <p:pic>
        <p:nvPicPr>
          <p:cNvPr id="2050" name="Picture 2" descr="Figure 2: Generating a mask for the green ball using the cv2.inRange function.">
            <a:extLst>
              <a:ext uri="{FF2B5EF4-FFF2-40B4-BE49-F238E27FC236}">
                <a16:creationId xmlns:a16="http://schemas.microsoft.com/office/drawing/2014/main" id="{58D8E009-200C-452E-9A60-44495C4445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492" t="23602" r="6800" b="18488"/>
          <a:stretch/>
        </p:blipFill>
        <p:spPr bwMode="auto">
          <a:xfrm>
            <a:off x="5450682" y="1260926"/>
            <a:ext cx="1987657" cy="1538602"/>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CE973F5B-D573-4BEE-A37F-38C437306B28}"/>
              </a:ext>
            </a:extLst>
          </p:cNvPr>
          <p:cNvCxnSpPr>
            <a:cxnSpLocks/>
          </p:cNvCxnSpPr>
          <p:nvPr/>
        </p:nvCxnSpPr>
        <p:spPr>
          <a:xfrm flipV="1">
            <a:off x="7829596" y="1802037"/>
            <a:ext cx="1624700"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19284B9-BA68-4C94-BF1A-FF248ABA25E2}"/>
              </a:ext>
            </a:extLst>
          </p:cNvPr>
          <p:cNvSpPr txBox="1"/>
          <p:nvPr/>
        </p:nvSpPr>
        <p:spPr>
          <a:xfrm>
            <a:off x="7470846" y="2015913"/>
            <a:ext cx="2204634" cy="646331"/>
          </a:xfrm>
          <a:prstGeom prst="rect">
            <a:avLst/>
          </a:prstGeom>
          <a:noFill/>
        </p:spPr>
        <p:txBody>
          <a:bodyPr wrap="square" rtlCol="0">
            <a:spAutoFit/>
          </a:bodyPr>
          <a:lstStyle/>
          <a:p>
            <a:pPr algn="ctr"/>
            <a:r>
              <a:rPr lang="en-US" dirty="0"/>
              <a:t>Apply Mask and plot path</a:t>
            </a:r>
          </a:p>
        </p:txBody>
      </p:sp>
      <p:sp>
        <p:nvSpPr>
          <p:cNvPr id="29" name="TextBox 28">
            <a:extLst>
              <a:ext uri="{FF2B5EF4-FFF2-40B4-BE49-F238E27FC236}">
                <a16:creationId xmlns:a16="http://schemas.microsoft.com/office/drawing/2014/main" id="{E31C15CA-28A0-478A-85B5-771AA7705858}"/>
              </a:ext>
            </a:extLst>
          </p:cNvPr>
          <p:cNvSpPr txBox="1"/>
          <p:nvPr/>
        </p:nvSpPr>
        <p:spPr>
          <a:xfrm>
            <a:off x="7558891" y="4251039"/>
            <a:ext cx="3171021" cy="923330"/>
          </a:xfrm>
          <a:prstGeom prst="rect">
            <a:avLst/>
          </a:prstGeom>
          <a:noFill/>
        </p:spPr>
        <p:txBody>
          <a:bodyPr wrap="square" rtlCol="0">
            <a:spAutoFit/>
          </a:bodyPr>
          <a:lstStyle/>
          <a:p>
            <a:r>
              <a:rPr lang="en-US" dirty="0"/>
              <a:t>Example: Matrix representation of  one channel of one frame from streamed video</a:t>
            </a:r>
          </a:p>
        </p:txBody>
      </p:sp>
    </p:spTree>
    <p:extLst>
      <p:ext uri="{BB962C8B-B14F-4D97-AF65-F5344CB8AC3E}">
        <p14:creationId xmlns:p14="http://schemas.microsoft.com/office/powerpoint/2010/main" val="1061699268"/>
      </p:ext>
    </p:extLst>
  </p:cSld>
  <p:clrMapOvr>
    <a:masterClrMapping/>
  </p:clrMapOvr>
</p:sld>
</file>

<file path=ppt/theme/theme1.xml><?xml version="1.0" encoding="utf-8"?>
<a:theme xmlns:a="http://schemas.openxmlformats.org/drawingml/2006/main" name="1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2.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3.xml><?xml version="1.0" encoding="utf-8"?>
<a:theme xmlns:a="http://schemas.openxmlformats.org/drawingml/2006/main" name="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4.xml><?xml version="1.0" encoding="utf-8"?>
<a:theme xmlns:a="http://schemas.openxmlformats.org/drawingml/2006/main" name="3_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Project_Analysis_Presentation Pack.potx" id="{AC7781D2-6DCE-4385-A2F9-141B95078B19}" vid="{C6C96076-4D51-4042-A342-A7D2AA3703F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132</TotalTime>
  <Words>681</Words>
  <Application>Microsoft Office PowerPoint</Application>
  <PresentationFormat>Widescreen</PresentationFormat>
  <Paragraphs>98</Paragraphs>
  <Slides>11</Slides>
  <Notes>5</Notes>
  <HiddenSlides>0</HiddenSlides>
  <MMClips>1</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11</vt:i4>
      </vt:variant>
    </vt:vector>
  </HeadingPairs>
  <TitlesOfParts>
    <vt:vector size="33" baseType="lpstr">
      <vt:lpstr>Arial</vt:lpstr>
      <vt:lpstr>Arial Rounded MT Bold</vt:lpstr>
      <vt:lpstr>Bahnschrift SemiLight</vt:lpstr>
      <vt:lpstr>Calibri</vt:lpstr>
      <vt:lpstr>Cascadia Code SemiLight</vt:lpstr>
      <vt:lpstr>Century Gothic</vt:lpstr>
      <vt:lpstr>Corbel</vt:lpstr>
      <vt:lpstr>Montserrat Alternates ExtraBold</vt:lpstr>
      <vt:lpstr>Montserrat Medium</vt:lpstr>
      <vt:lpstr>Montserrat SemiBold</vt:lpstr>
      <vt:lpstr>Raleway Medium</vt:lpstr>
      <vt:lpstr>Raleway SemiBold</vt:lpstr>
      <vt:lpstr>Segoe UI</vt:lpstr>
      <vt:lpstr>Segoe UI Black</vt:lpstr>
      <vt:lpstr>Segoe UI Light</vt:lpstr>
      <vt:lpstr>Segoe UI Semibold</vt:lpstr>
      <vt:lpstr>Segoe UI Semilight</vt:lpstr>
      <vt:lpstr>Wingdings</vt:lpstr>
      <vt:lpstr>1_Office Theme</vt:lpstr>
      <vt:lpstr>Office Theme</vt:lpstr>
      <vt:lpstr>2_Office Theme</vt:lpstr>
      <vt:lpstr>3_Office Theme</vt:lpstr>
      <vt:lpstr>Lazy_Pandas Toyathon Challenge Presentation “Flight Tracker” by Suhesna Basu &amp; Rahul Kumar Prajapati</vt:lpstr>
      <vt:lpstr>PowerPoint Presentation</vt:lpstr>
      <vt:lpstr>PowerPoint Presentation</vt:lpstr>
      <vt:lpstr>PowerPoint Presentation</vt:lpstr>
      <vt:lpstr>INTRODUCTION</vt:lpstr>
      <vt:lpstr>Objectives</vt:lpstr>
      <vt:lpstr>PowerPoint Presentation</vt:lpstr>
      <vt:lpstr>Project analysis slide 10</vt:lpstr>
      <vt:lpstr>Project analysis slide 4</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Lazy_Pandas Toyathon Challenge Presentation  by Suhesna Basu &amp; Rahul Kumar Prajapati</dc:title>
  <dc:creator>RAHUL PRAJAPATI</dc:creator>
  <cp:lastModifiedBy>RAHUL PRAJAPATI</cp:lastModifiedBy>
  <cp:revision>14</cp:revision>
  <dcterms:created xsi:type="dcterms:W3CDTF">2021-01-19T13:46:38Z</dcterms:created>
  <dcterms:modified xsi:type="dcterms:W3CDTF">2021-01-19T15:58:45Z</dcterms:modified>
</cp:coreProperties>
</file>